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24"/>
  </p:handoutMasterIdLst>
  <p:sldIdLst>
    <p:sldId id="276" r:id="rId2"/>
    <p:sldId id="284" r:id="rId3"/>
    <p:sldId id="261" r:id="rId4"/>
    <p:sldId id="262" r:id="rId5"/>
    <p:sldId id="263" r:id="rId6"/>
    <p:sldId id="28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97" r:id="rId16"/>
    <p:sldId id="256" r:id="rId17"/>
    <p:sldId id="286" r:id="rId18"/>
    <p:sldId id="257" r:id="rId19"/>
    <p:sldId id="288" r:id="rId20"/>
    <p:sldId id="294" r:id="rId21"/>
    <p:sldId id="296" r:id="rId22"/>
    <p:sldId id="295" r:id="rId23"/>
  </p:sldIdLst>
  <p:sldSz cx="9144000" cy="6858000" type="screen4x3"/>
  <p:notesSz cx="9866313" cy="673576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halinec\Google%20disk\NSZS&#352;H\a%20Aktualno%202019\Prosvjed%20i%20&#353;trajk%202019%20za%20koeficijente\Kretanje%20koeficijenata%20VSS%20u%20osnovnoj%20i%20srednjoj%20&#353;koli%20od%202001%20do%20danas%20za%20tiskovnu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halinec\Google%20disk\NSZS&#352;H\a%20Aktualno%202019\Prosvjed%20i%20&#353;trajk%202019%20za%20koeficijente\Kretanje%20koeficijenata%20VSS%20u%20osnovnoj%20i%20srednjoj%20&#353;koli%20od%202001%20do%20danas%20za%20tiskovnu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halinec\Google%20disk\NSZS&#352;H\a%20Aktualno%202019\Prosvjed%20i%20&#353;trajk%202019%20za%20koeficijente\Kretanje%20koeficijenata%20VSS%20u%20osnovnoj%20i%20srednjoj%20&#353;koli%20od%202001%20do%20danas%20za%20tiskovn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K</a:t>
            </a:r>
            <a:r>
              <a:rPr lang="hr-HR"/>
              <a:t>oeficijenti VSS u OŠ i SŠ od 2001. do 2019.</a:t>
            </a:r>
            <a:endParaRPr lang="en-US"/>
          </a:p>
        </c:rich>
      </c:tx>
      <c:layout>
        <c:manualLayout>
          <c:xMode val="edge"/>
          <c:yMode val="edge"/>
          <c:x val="0.17014655960930483"/>
          <c:y val="2.580645161290324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VSS!$A$23</c:f>
              <c:strCache>
                <c:ptCount val="1"/>
                <c:pt idx="0">
                  <c:v>nastavnik 1 godina staža</c:v>
                </c:pt>
              </c:strCache>
            </c:strRef>
          </c:tx>
          <c:marker>
            <c:symbol val="none"/>
          </c:marker>
          <c:cat>
            <c:strRef>
              <c:f>VSS!$B$22:$T$22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2003*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2012*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VSS!$B$23:$T$23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1.29</c:v>
                </c:pt>
                <c:pt idx="3">
                  <c:v>1.29</c:v>
                </c:pt>
                <c:pt idx="4">
                  <c:v>1.29</c:v>
                </c:pt>
                <c:pt idx="5">
                  <c:v>1.29</c:v>
                </c:pt>
                <c:pt idx="6">
                  <c:v>1.29</c:v>
                </c:pt>
                <c:pt idx="7">
                  <c:v>1.29</c:v>
                </c:pt>
                <c:pt idx="8">
                  <c:v>1.29</c:v>
                </c:pt>
                <c:pt idx="9">
                  <c:v>1.29</c:v>
                </c:pt>
                <c:pt idx="10">
                  <c:v>1.29</c:v>
                </c:pt>
                <c:pt idx="11">
                  <c:v>1.25</c:v>
                </c:pt>
                <c:pt idx="12" formatCode="0.000">
                  <c:v>1.28</c:v>
                </c:pt>
                <c:pt idx="13" formatCode="0.000">
                  <c:v>1.325</c:v>
                </c:pt>
                <c:pt idx="14" formatCode="0.000">
                  <c:v>1.325</c:v>
                </c:pt>
                <c:pt idx="15" formatCode="0.000">
                  <c:v>1.325</c:v>
                </c:pt>
                <c:pt idx="16" formatCode="0.000">
                  <c:v>1.325</c:v>
                </c:pt>
                <c:pt idx="17" formatCode="0.000">
                  <c:v>1.325</c:v>
                </c:pt>
                <c:pt idx="18" formatCode="0.000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65-4845-A12E-603D8FF9898D}"/>
            </c:ext>
          </c:extLst>
        </c:ser>
        <c:ser>
          <c:idx val="1"/>
          <c:order val="1"/>
          <c:tx>
            <c:strRef>
              <c:f>VSS!$A$24</c:f>
              <c:strCache>
                <c:ptCount val="1"/>
                <c:pt idx="0">
                  <c:v>nastavnik 10 godina staža</c:v>
                </c:pt>
              </c:strCache>
            </c:strRef>
          </c:tx>
          <c:marker>
            <c:symbol val="none"/>
          </c:marker>
          <c:cat>
            <c:strRef>
              <c:f>VSS!$B$22:$T$22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2003*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2012*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VSS!$B$24:$T$24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 formatCode="0.00">
                  <c:v>1.31</c:v>
                </c:pt>
                <c:pt idx="3" formatCode="0.00">
                  <c:v>1.31</c:v>
                </c:pt>
                <c:pt idx="4" formatCode="0.00">
                  <c:v>1.31</c:v>
                </c:pt>
                <c:pt idx="5" formatCode="0.00">
                  <c:v>1.31</c:v>
                </c:pt>
                <c:pt idx="6" formatCode="0.00">
                  <c:v>1.31</c:v>
                </c:pt>
                <c:pt idx="7" formatCode="0.00">
                  <c:v>1.31</c:v>
                </c:pt>
                <c:pt idx="8" formatCode="0.00">
                  <c:v>1.31</c:v>
                </c:pt>
                <c:pt idx="9" formatCode="0.00">
                  <c:v>1.31</c:v>
                </c:pt>
                <c:pt idx="10" formatCode="0.00">
                  <c:v>1.31</c:v>
                </c:pt>
                <c:pt idx="11">
                  <c:v>1.25</c:v>
                </c:pt>
                <c:pt idx="12" formatCode="0.000">
                  <c:v>1.28</c:v>
                </c:pt>
                <c:pt idx="13" formatCode="0.000">
                  <c:v>1.325</c:v>
                </c:pt>
                <c:pt idx="14" formatCode="0.000">
                  <c:v>1.325</c:v>
                </c:pt>
                <c:pt idx="15" formatCode="0.000">
                  <c:v>1.325</c:v>
                </c:pt>
                <c:pt idx="16" formatCode="0.000">
                  <c:v>1.325</c:v>
                </c:pt>
                <c:pt idx="17" formatCode="0.000">
                  <c:v>1.325</c:v>
                </c:pt>
                <c:pt idx="18" formatCode="0.000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65-4845-A12E-603D8FF9898D}"/>
            </c:ext>
          </c:extLst>
        </c:ser>
        <c:ser>
          <c:idx val="2"/>
          <c:order val="2"/>
          <c:tx>
            <c:strRef>
              <c:f>VSS!$A$25</c:f>
              <c:strCache>
                <c:ptCount val="1"/>
                <c:pt idx="0">
                  <c:v>nastavnik 20 godina staža</c:v>
                </c:pt>
              </c:strCache>
            </c:strRef>
          </c:tx>
          <c:marker>
            <c:symbol val="none"/>
          </c:marker>
          <c:cat>
            <c:strRef>
              <c:f>VSS!$B$22:$T$22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2003*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2012*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VSS!$B$25:$T$25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1.34</c:v>
                </c:pt>
                <c:pt idx="3">
                  <c:v>1.34</c:v>
                </c:pt>
                <c:pt idx="4">
                  <c:v>1.34</c:v>
                </c:pt>
                <c:pt idx="5">
                  <c:v>1.34</c:v>
                </c:pt>
                <c:pt idx="6">
                  <c:v>1.34</c:v>
                </c:pt>
                <c:pt idx="7">
                  <c:v>1.34</c:v>
                </c:pt>
                <c:pt idx="8">
                  <c:v>1.34</c:v>
                </c:pt>
                <c:pt idx="9">
                  <c:v>1.34</c:v>
                </c:pt>
                <c:pt idx="10">
                  <c:v>1.34</c:v>
                </c:pt>
                <c:pt idx="11">
                  <c:v>1.25</c:v>
                </c:pt>
                <c:pt idx="12" formatCode="0.000">
                  <c:v>1.28</c:v>
                </c:pt>
                <c:pt idx="13" formatCode="0.000">
                  <c:v>1.325</c:v>
                </c:pt>
                <c:pt idx="14" formatCode="0.000">
                  <c:v>1.325</c:v>
                </c:pt>
                <c:pt idx="15" formatCode="0.000">
                  <c:v>1.325</c:v>
                </c:pt>
                <c:pt idx="16" formatCode="0.000">
                  <c:v>1.325</c:v>
                </c:pt>
                <c:pt idx="17" formatCode="0.000">
                  <c:v>1.325</c:v>
                </c:pt>
                <c:pt idx="18" formatCode="0.000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65-4845-A12E-603D8FF9898D}"/>
            </c:ext>
          </c:extLst>
        </c:ser>
        <c:ser>
          <c:idx val="3"/>
          <c:order val="3"/>
          <c:tx>
            <c:strRef>
              <c:f>VSS!$A$26</c:f>
              <c:strCache>
                <c:ptCount val="1"/>
                <c:pt idx="0">
                  <c:v>nastavnik 30 godina staža</c:v>
                </c:pt>
              </c:strCache>
            </c:strRef>
          </c:tx>
          <c:marker>
            <c:symbol val="none"/>
          </c:marker>
          <c:cat>
            <c:strRef>
              <c:f>VSS!$B$22:$T$22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2003*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2012*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VSS!$B$26:$T$26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1.36</c:v>
                </c:pt>
                <c:pt idx="3">
                  <c:v>1.36</c:v>
                </c:pt>
                <c:pt idx="4">
                  <c:v>1.36</c:v>
                </c:pt>
                <c:pt idx="5">
                  <c:v>1.36</c:v>
                </c:pt>
                <c:pt idx="6">
                  <c:v>1.36</c:v>
                </c:pt>
                <c:pt idx="7">
                  <c:v>1.36</c:v>
                </c:pt>
                <c:pt idx="8">
                  <c:v>1.36</c:v>
                </c:pt>
                <c:pt idx="9">
                  <c:v>1.36</c:v>
                </c:pt>
                <c:pt idx="10">
                  <c:v>1.36</c:v>
                </c:pt>
                <c:pt idx="11">
                  <c:v>1.25</c:v>
                </c:pt>
                <c:pt idx="12" formatCode="0.000">
                  <c:v>1.28</c:v>
                </c:pt>
                <c:pt idx="13" formatCode="0.000">
                  <c:v>1.325</c:v>
                </c:pt>
                <c:pt idx="14" formatCode="0.000">
                  <c:v>1.325</c:v>
                </c:pt>
                <c:pt idx="15" formatCode="0.000">
                  <c:v>1.325</c:v>
                </c:pt>
                <c:pt idx="16" formatCode="0.000">
                  <c:v>1.325</c:v>
                </c:pt>
                <c:pt idx="17" formatCode="0.000">
                  <c:v>1.325</c:v>
                </c:pt>
                <c:pt idx="18" formatCode="0.000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65-4845-A12E-603D8FF9898D}"/>
            </c:ext>
          </c:extLst>
        </c:ser>
        <c:ser>
          <c:idx val="4"/>
          <c:order val="4"/>
          <c:tx>
            <c:strRef>
              <c:f>VSS!$A$27</c:f>
              <c:strCache>
                <c:ptCount val="1"/>
                <c:pt idx="0">
                  <c:v>učitelj eduk- reh profila</c:v>
                </c:pt>
              </c:strCache>
            </c:strRef>
          </c:tx>
          <c:marker>
            <c:symbol val="none"/>
          </c:marker>
          <c:cat>
            <c:strRef>
              <c:f>VSS!$B$22:$T$22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2003*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2012*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VSS!$B$27:$T$27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1.3380000000000001</c:v>
                </c:pt>
                <c:pt idx="13" formatCode="0.000">
                  <c:v>1.385</c:v>
                </c:pt>
                <c:pt idx="14" formatCode="0.000">
                  <c:v>1.385</c:v>
                </c:pt>
                <c:pt idx="15" formatCode="0.000">
                  <c:v>1.385</c:v>
                </c:pt>
                <c:pt idx="16" formatCode="0.000">
                  <c:v>1.385</c:v>
                </c:pt>
                <c:pt idx="17" formatCode="0.000">
                  <c:v>1.385</c:v>
                </c:pt>
                <c:pt idx="18" formatCode="0.000">
                  <c:v>1.385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65-4845-A12E-603D8FF9898D}"/>
            </c:ext>
          </c:extLst>
        </c:ser>
        <c:ser>
          <c:idx val="5"/>
          <c:order val="5"/>
          <c:tx>
            <c:strRef>
              <c:f>VSS!$A$28</c:f>
              <c:strCache>
                <c:ptCount val="1"/>
                <c:pt idx="0">
                  <c:v>tajnik</c:v>
                </c:pt>
              </c:strCache>
            </c:strRef>
          </c:tx>
          <c:marker>
            <c:symbol val="none"/>
          </c:marker>
          <c:cat>
            <c:strRef>
              <c:f>VSS!$B$22:$T$22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2003*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2012*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VSS!$B$28:$T$28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1.212</c:v>
                </c:pt>
                <c:pt idx="13" formatCode="0.000">
                  <c:v>1.212</c:v>
                </c:pt>
                <c:pt idx="14" formatCode="0.000">
                  <c:v>1.212</c:v>
                </c:pt>
                <c:pt idx="15" formatCode="0.000">
                  <c:v>1.212</c:v>
                </c:pt>
                <c:pt idx="16" formatCode="0.000">
                  <c:v>1.212</c:v>
                </c:pt>
                <c:pt idx="17" formatCode="0.000">
                  <c:v>1.212</c:v>
                </c:pt>
                <c:pt idx="18" formatCode="0.000">
                  <c:v>1.212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765-4845-A12E-603D8FF9898D}"/>
            </c:ext>
          </c:extLst>
        </c:ser>
        <c:ser>
          <c:idx val="6"/>
          <c:order val="6"/>
          <c:tx>
            <c:strRef>
              <c:f>VSS!$A$29</c:f>
              <c:strCache>
                <c:ptCount val="1"/>
                <c:pt idx="0">
                  <c:v>voditelj računovodstva</c:v>
                </c:pt>
              </c:strCache>
            </c:strRef>
          </c:tx>
          <c:marker>
            <c:symbol val="none"/>
          </c:marker>
          <c:cat>
            <c:strRef>
              <c:f>VSS!$B$22:$T$22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2003*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2012*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VSS!$B$29:$T$29</c:f>
              <c:numCache>
                <c:formatCode>General</c:formatCode>
                <c:ptCount val="19"/>
                <c:pt idx="0">
                  <c:v>1.25</c:v>
                </c:pt>
                <c:pt idx="1">
                  <c:v>1.27</c:v>
                </c:pt>
                <c:pt idx="2">
                  <c:v>1.27</c:v>
                </c:pt>
                <c:pt idx="3">
                  <c:v>1.27</c:v>
                </c:pt>
                <c:pt idx="4">
                  <c:v>1.27</c:v>
                </c:pt>
                <c:pt idx="5">
                  <c:v>1.27</c:v>
                </c:pt>
                <c:pt idx="6">
                  <c:v>1.27</c:v>
                </c:pt>
                <c:pt idx="7">
                  <c:v>1.27</c:v>
                </c:pt>
                <c:pt idx="8">
                  <c:v>1.27</c:v>
                </c:pt>
                <c:pt idx="9">
                  <c:v>1.27</c:v>
                </c:pt>
                <c:pt idx="10">
                  <c:v>1.27</c:v>
                </c:pt>
                <c:pt idx="11">
                  <c:v>1.27</c:v>
                </c:pt>
                <c:pt idx="12" formatCode="0.000">
                  <c:v>1.232</c:v>
                </c:pt>
                <c:pt idx="13" formatCode="0.000">
                  <c:v>1.232</c:v>
                </c:pt>
                <c:pt idx="14" formatCode="0.000">
                  <c:v>1.232</c:v>
                </c:pt>
                <c:pt idx="15" formatCode="0.000">
                  <c:v>1.232</c:v>
                </c:pt>
                <c:pt idx="16" formatCode="0.000">
                  <c:v>1.232</c:v>
                </c:pt>
                <c:pt idx="17" formatCode="0.000">
                  <c:v>1.232</c:v>
                </c:pt>
                <c:pt idx="18" formatCode="0.000">
                  <c:v>1.232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765-4845-A12E-603D8FF9898D}"/>
            </c:ext>
          </c:extLst>
        </c:ser>
        <c:ser>
          <c:idx val="7"/>
          <c:order val="7"/>
          <c:tx>
            <c:strRef>
              <c:f>VSS!$A$30</c:f>
              <c:strCache>
                <c:ptCount val="1"/>
                <c:pt idx="0">
                  <c:v>učitelj eduk-reh prof u ustanovi</c:v>
                </c:pt>
              </c:strCache>
            </c:strRef>
          </c:tx>
          <c:marker>
            <c:symbol val="none"/>
          </c:marker>
          <c:cat>
            <c:strRef>
              <c:f>VSS!$B$22:$T$22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2003*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2012*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VSS!$B$30:$T$30</c:f>
              <c:numCache>
                <c:formatCode>General</c:formatCode>
                <c:ptCount val="19"/>
                <c:pt idx="15" formatCode="0.000">
                  <c:v>1.385</c:v>
                </c:pt>
                <c:pt idx="16" formatCode="0.000">
                  <c:v>1.385</c:v>
                </c:pt>
                <c:pt idx="17" formatCode="0.000">
                  <c:v>1.385</c:v>
                </c:pt>
                <c:pt idx="18" formatCode="0.000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765-4845-A12E-603D8FF98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879936"/>
        <c:axId val="51881472"/>
      </c:lineChart>
      <c:catAx>
        <c:axId val="51879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1881472"/>
        <c:crosses val="autoZero"/>
        <c:auto val="1"/>
        <c:lblAlgn val="ctr"/>
        <c:lblOffset val="100"/>
        <c:noMultiLvlLbl val="0"/>
      </c:catAx>
      <c:valAx>
        <c:axId val="518814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518799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5846285947902921E-2"/>
          <c:y val="0.78118821437642871"/>
          <c:w val="0.92830725937529479"/>
          <c:h val="0.1994569469138939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/>
              <a:t>Početni koeficijenti VSS javne službe 2001. do 2019.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9459536307961528E-2"/>
          <c:y val="7.7921405657626175E-2"/>
          <c:w val="0.9452626859142601"/>
          <c:h val="0.64281860600758312"/>
        </c:manualLayout>
      </c:layout>
      <c:lineChart>
        <c:grouping val="standard"/>
        <c:varyColors val="0"/>
        <c:ser>
          <c:idx val="0"/>
          <c:order val="0"/>
          <c:tx>
            <c:strRef>
              <c:f>VSS!$A$44</c:f>
              <c:strCache>
                <c:ptCount val="1"/>
                <c:pt idx="0">
                  <c:v>nastavnik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VSS!$B$44:$T$44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>
                  <c:v>1.28</c:v>
                </c:pt>
                <c:pt idx="13">
                  <c:v>1.325</c:v>
                </c:pt>
                <c:pt idx="14">
                  <c:v>1.325</c:v>
                </c:pt>
                <c:pt idx="15">
                  <c:v>1.325</c:v>
                </c:pt>
                <c:pt idx="16">
                  <c:v>1.325</c:v>
                </c:pt>
                <c:pt idx="17">
                  <c:v>1.325</c:v>
                </c:pt>
                <c:pt idx="18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6B-49C5-84DC-BBEE8F70FCAC}"/>
            </c:ext>
          </c:extLst>
        </c:ser>
        <c:ser>
          <c:idx val="5"/>
          <c:order val="1"/>
          <c:tx>
            <c:strRef>
              <c:f>VSS!$A$49</c:f>
              <c:strCache>
                <c:ptCount val="1"/>
                <c:pt idx="0">
                  <c:v>učitelj defektolog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VSS!$B$49:$T$49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1.3380000000000001</c:v>
                </c:pt>
                <c:pt idx="13" formatCode="0.000">
                  <c:v>1.385</c:v>
                </c:pt>
                <c:pt idx="14" formatCode="0.000">
                  <c:v>1.385</c:v>
                </c:pt>
                <c:pt idx="15" formatCode="0.000">
                  <c:v>1.385</c:v>
                </c:pt>
                <c:pt idx="16" formatCode="0.000">
                  <c:v>1.385</c:v>
                </c:pt>
                <c:pt idx="17" formatCode="0.000">
                  <c:v>1.385</c:v>
                </c:pt>
                <c:pt idx="18" formatCode="0.000">
                  <c:v>1.385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6B-49C5-84DC-BBEE8F70FCAC}"/>
            </c:ext>
          </c:extLst>
        </c:ser>
        <c:ser>
          <c:idx val="6"/>
          <c:order val="2"/>
          <c:tx>
            <c:strRef>
              <c:f>VSS!$A$50</c:f>
              <c:strCache>
                <c:ptCount val="1"/>
                <c:pt idx="0">
                  <c:v>učitelj eduk-reh prof u ustanovi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VSS!$B$50:$T$50</c:f>
              <c:numCache>
                <c:formatCode>General</c:formatCode>
                <c:ptCount val="19"/>
                <c:pt idx="15" formatCode="0.000">
                  <c:v>1.385</c:v>
                </c:pt>
                <c:pt idx="16" formatCode="0.000">
                  <c:v>1.385</c:v>
                </c:pt>
                <c:pt idx="17" formatCode="0.000">
                  <c:v>1.385</c:v>
                </c:pt>
                <c:pt idx="18" formatCode="0.000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6B-49C5-84DC-BBEE8F70FCAC}"/>
            </c:ext>
          </c:extLst>
        </c:ser>
        <c:ser>
          <c:idx val="7"/>
          <c:order val="3"/>
          <c:tx>
            <c:strRef>
              <c:f>VSS!$A$51</c:f>
              <c:strCache>
                <c:ptCount val="1"/>
                <c:pt idx="0">
                  <c:v>socijalna skrb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VSS!$B$51:$T$51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1.212</c:v>
                </c:pt>
                <c:pt idx="13" formatCode="0.000">
                  <c:v>1.212</c:v>
                </c:pt>
                <c:pt idx="14" formatCode="0.000">
                  <c:v>1.212</c:v>
                </c:pt>
                <c:pt idx="15" formatCode="0.000">
                  <c:v>1.212</c:v>
                </c:pt>
                <c:pt idx="16" formatCode="0.000">
                  <c:v>1.212</c:v>
                </c:pt>
                <c:pt idx="17" formatCode="0.000">
                  <c:v>1.4</c:v>
                </c:pt>
                <c:pt idx="18" formatCode="0.000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96B-49C5-84DC-BBEE8F70FCAC}"/>
            </c:ext>
          </c:extLst>
        </c:ser>
        <c:ser>
          <c:idx val="8"/>
          <c:order val="4"/>
          <c:tx>
            <c:strRef>
              <c:f>VSS!$A$52</c:f>
              <c:strCache>
                <c:ptCount val="1"/>
                <c:pt idx="0">
                  <c:v>tajnik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VSS!$B$52:$T$52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1.212</c:v>
                </c:pt>
                <c:pt idx="13" formatCode="0.000">
                  <c:v>1.212</c:v>
                </c:pt>
                <c:pt idx="14" formatCode="0.000">
                  <c:v>1.212</c:v>
                </c:pt>
                <c:pt idx="15" formatCode="0.000">
                  <c:v>1.212</c:v>
                </c:pt>
                <c:pt idx="16" formatCode="0.000">
                  <c:v>1.212</c:v>
                </c:pt>
                <c:pt idx="17" formatCode="0.000">
                  <c:v>1.212</c:v>
                </c:pt>
                <c:pt idx="18" formatCode="0.000">
                  <c:v>1.212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96B-49C5-84DC-BBEE8F70FCAC}"/>
            </c:ext>
          </c:extLst>
        </c:ser>
        <c:ser>
          <c:idx val="9"/>
          <c:order val="5"/>
          <c:tx>
            <c:strRef>
              <c:f>VSS!$A$53</c:f>
              <c:strCache>
                <c:ptCount val="1"/>
                <c:pt idx="0">
                  <c:v>voditelj računovodstva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VSS!$B$53:$T$53</c:f>
              <c:numCache>
                <c:formatCode>General</c:formatCode>
                <c:ptCount val="19"/>
                <c:pt idx="0">
                  <c:v>1.25</c:v>
                </c:pt>
                <c:pt idx="1">
                  <c:v>1.27</c:v>
                </c:pt>
                <c:pt idx="2">
                  <c:v>1.27</c:v>
                </c:pt>
                <c:pt idx="3">
                  <c:v>1.27</c:v>
                </c:pt>
                <c:pt idx="4">
                  <c:v>1.27</c:v>
                </c:pt>
                <c:pt idx="5">
                  <c:v>1.27</c:v>
                </c:pt>
                <c:pt idx="6">
                  <c:v>1.27</c:v>
                </c:pt>
                <c:pt idx="7">
                  <c:v>1.27</c:v>
                </c:pt>
                <c:pt idx="8">
                  <c:v>1.27</c:v>
                </c:pt>
                <c:pt idx="9">
                  <c:v>1.27</c:v>
                </c:pt>
                <c:pt idx="10">
                  <c:v>1.27</c:v>
                </c:pt>
                <c:pt idx="11">
                  <c:v>1.27</c:v>
                </c:pt>
                <c:pt idx="12" formatCode="0.000">
                  <c:v>1.232</c:v>
                </c:pt>
                <c:pt idx="13" formatCode="0.000">
                  <c:v>1.232</c:v>
                </c:pt>
                <c:pt idx="14" formatCode="0.000">
                  <c:v>1.232</c:v>
                </c:pt>
                <c:pt idx="15" formatCode="0.000">
                  <c:v>1.232</c:v>
                </c:pt>
                <c:pt idx="16" formatCode="0.000">
                  <c:v>1.232</c:v>
                </c:pt>
                <c:pt idx="17" formatCode="0.000">
                  <c:v>1.232</c:v>
                </c:pt>
                <c:pt idx="18" formatCode="0.000">
                  <c:v>1.232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96B-49C5-84DC-BBEE8F70FCAC}"/>
            </c:ext>
          </c:extLst>
        </c:ser>
        <c:ser>
          <c:idx val="10"/>
          <c:order val="6"/>
          <c:tx>
            <c:strRef>
              <c:f>VSS!$A$54</c:f>
              <c:strCache>
                <c:ptCount val="1"/>
                <c:pt idx="0">
                  <c:v>asistent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VSS!$B$54:$T$54</c:f>
              <c:numCache>
                <c:formatCode>General</c:formatCode>
                <c:ptCount val="19"/>
                <c:pt idx="0">
                  <c:v>1.4</c:v>
                </c:pt>
                <c:pt idx="1">
                  <c:v>1.45</c:v>
                </c:pt>
                <c:pt idx="2">
                  <c:v>1.45</c:v>
                </c:pt>
                <c:pt idx="3">
                  <c:v>1.45</c:v>
                </c:pt>
                <c:pt idx="4">
                  <c:v>1.45</c:v>
                </c:pt>
                <c:pt idx="5">
                  <c:v>1.45</c:v>
                </c:pt>
                <c:pt idx="6">
                  <c:v>1.45</c:v>
                </c:pt>
                <c:pt idx="7">
                  <c:v>1.45</c:v>
                </c:pt>
                <c:pt idx="8">
                  <c:v>1.45</c:v>
                </c:pt>
                <c:pt idx="9">
                  <c:v>1.45</c:v>
                </c:pt>
                <c:pt idx="10">
                  <c:v>1.45</c:v>
                </c:pt>
                <c:pt idx="11">
                  <c:v>1.45</c:v>
                </c:pt>
                <c:pt idx="12" formatCode="0.000">
                  <c:v>1.4059999999999986</c:v>
                </c:pt>
                <c:pt idx="13" formatCode="0.000">
                  <c:v>1.4059999999999986</c:v>
                </c:pt>
                <c:pt idx="14" formatCode="0.000">
                  <c:v>1.4059999999999986</c:v>
                </c:pt>
                <c:pt idx="15" formatCode="0.000">
                  <c:v>1.4059999999999986</c:v>
                </c:pt>
                <c:pt idx="16" formatCode="0.000">
                  <c:v>1.4059999999999986</c:v>
                </c:pt>
                <c:pt idx="17" formatCode="0.000">
                  <c:v>1.4059999999999986</c:v>
                </c:pt>
                <c:pt idx="18" formatCode="0.000">
                  <c:v>1.4059999999999986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96B-49C5-84DC-BBEE8F70FCAC}"/>
            </c:ext>
          </c:extLst>
        </c:ser>
        <c:ser>
          <c:idx val="11"/>
          <c:order val="7"/>
          <c:tx>
            <c:strRef>
              <c:f>VSS!$A$55</c:f>
              <c:strCache>
                <c:ptCount val="1"/>
                <c:pt idx="0">
                  <c:v>kustos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VSS!$B$55:$T$55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1.212</c:v>
                </c:pt>
                <c:pt idx="13" formatCode="0.000">
                  <c:v>1.212</c:v>
                </c:pt>
                <c:pt idx="14" formatCode="0.000">
                  <c:v>1.212</c:v>
                </c:pt>
                <c:pt idx="15" formatCode="0.000">
                  <c:v>1.212</c:v>
                </c:pt>
                <c:pt idx="16" formatCode="0.000">
                  <c:v>1.212</c:v>
                </c:pt>
                <c:pt idx="17" formatCode="0.000">
                  <c:v>1.212</c:v>
                </c:pt>
                <c:pt idx="18" formatCode="0.000">
                  <c:v>1.212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96B-49C5-84DC-BBEE8F70FCAC}"/>
            </c:ext>
          </c:extLst>
        </c:ser>
        <c:ser>
          <c:idx val="12"/>
          <c:order val="8"/>
          <c:tx>
            <c:strRef>
              <c:f>VSS!$A$56</c:f>
              <c:strCache>
                <c:ptCount val="1"/>
                <c:pt idx="0">
                  <c:v>zdravstveni djelatnik stažist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VSS!$B$56:$T$56</c:f>
              <c:numCache>
                <c:formatCode>General</c:formatCode>
                <c:ptCount val="19"/>
                <c:pt idx="0">
                  <c:v>1.1499999999999992</c:v>
                </c:pt>
                <c:pt idx="1">
                  <c:v>1.1499999999999992</c:v>
                </c:pt>
                <c:pt idx="2">
                  <c:v>1.1499999999999992</c:v>
                </c:pt>
                <c:pt idx="3">
                  <c:v>1.1499999999999992</c:v>
                </c:pt>
                <c:pt idx="4">
                  <c:v>1.1499999999999992</c:v>
                </c:pt>
                <c:pt idx="5">
                  <c:v>1.1499999999999992</c:v>
                </c:pt>
                <c:pt idx="6">
                  <c:v>1.1499999999999992</c:v>
                </c:pt>
                <c:pt idx="7">
                  <c:v>1.1499999999999992</c:v>
                </c:pt>
                <c:pt idx="8">
                  <c:v>1.1499999999999992</c:v>
                </c:pt>
                <c:pt idx="9">
                  <c:v>1.1499999999999992</c:v>
                </c:pt>
                <c:pt idx="10">
                  <c:v>1.1499999999999992</c:v>
                </c:pt>
                <c:pt idx="11">
                  <c:v>1.1499999999999992</c:v>
                </c:pt>
                <c:pt idx="12" formatCode="0.000">
                  <c:v>1.115</c:v>
                </c:pt>
                <c:pt idx="13" formatCode="0.000">
                  <c:v>1.115</c:v>
                </c:pt>
                <c:pt idx="14" formatCode="0.000">
                  <c:v>1.115</c:v>
                </c:pt>
                <c:pt idx="15" formatCode="0.000">
                  <c:v>1.115</c:v>
                </c:pt>
                <c:pt idx="16" formatCode="0.000">
                  <c:v>1.115</c:v>
                </c:pt>
                <c:pt idx="17" formatCode="0.000">
                  <c:v>1.115</c:v>
                </c:pt>
                <c:pt idx="18" formatCode="0.000">
                  <c:v>1.115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96B-49C5-84DC-BBEE8F70FCAC}"/>
            </c:ext>
          </c:extLst>
        </c:ser>
        <c:ser>
          <c:idx val="13"/>
          <c:order val="9"/>
          <c:tx>
            <c:strRef>
              <c:f>VSS!$A$57</c:f>
              <c:strCache>
                <c:ptCount val="1"/>
                <c:pt idx="0">
                  <c:v>zdravstveni djelatnik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VSS!$B$57:$T$57</c:f>
              <c:numCache>
                <c:formatCode>General</c:formatCode>
                <c:ptCount val="19"/>
                <c:pt idx="0">
                  <c:v>1.61</c:v>
                </c:pt>
                <c:pt idx="1">
                  <c:v>1.7100000000000004</c:v>
                </c:pt>
                <c:pt idx="2">
                  <c:v>1.7100000000000004</c:v>
                </c:pt>
                <c:pt idx="3">
                  <c:v>1.7100000000000004</c:v>
                </c:pt>
                <c:pt idx="4">
                  <c:v>1.7100000000000004</c:v>
                </c:pt>
                <c:pt idx="5">
                  <c:v>1.7100000000000004</c:v>
                </c:pt>
                <c:pt idx="6">
                  <c:v>1.7100000000000004</c:v>
                </c:pt>
                <c:pt idx="7">
                  <c:v>1.7100000000000004</c:v>
                </c:pt>
                <c:pt idx="8">
                  <c:v>1.7100000000000004</c:v>
                </c:pt>
                <c:pt idx="9">
                  <c:v>1.7100000000000004</c:v>
                </c:pt>
                <c:pt idx="10">
                  <c:v>1.7100000000000004</c:v>
                </c:pt>
                <c:pt idx="11">
                  <c:v>1.7100000000000004</c:v>
                </c:pt>
                <c:pt idx="12" formatCode="0.000">
                  <c:v>1.659</c:v>
                </c:pt>
                <c:pt idx="13" formatCode="0.000">
                  <c:v>1.659</c:v>
                </c:pt>
                <c:pt idx="14" formatCode="0.000">
                  <c:v>1.659</c:v>
                </c:pt>
                <c:pt idx="15" formatCode="0.000">
                  <c:v>1.659</c:v>
                </c:pt>
                <c:pt idx="16" formatCode="0.000">
                  <c:v>1.659</c:v>
                </c:pt>
                <c:pt idx="17" formatCode="0.000">
                  <c:v>1.659</c:v>
                </c:pt>
                <c:pt idx="18" formatCode="0.000">
                  <c:v>1.659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96B-49C5-84DC-BBEE8F70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94944"/>
        <c:axId val="52613120"/>
      </c:lineChart>
      <c:catAx>
        <c:axId val="5259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2613120"/>
        <c:crosses val="autoZero"/>
        <c:auto val="1"/>
        <c:lblAlgn val="ctr"/>
        <c:lblOffset val="100"/>
        <c:noMultiLvlLbl val="0"/>
      </c:catAx>
      <c:valAx>
        <c:axId val="52613120"/>
        <c:scaling>
          <c:orientation val="minMax"/>
          <c:min val="1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525949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2583223972003537E-2"/>
          <c:y val="0.83547535724701083"/>
          <c:w val="0.9386079396325463"/>
          <c:h val="0.14107188684747748"/>
        </c:manualLayout>
      </c:layout>
      <c:overlay val="0"/>
      <c:txPr>
        <a:bodyPr/>
        <a:lstStyle/>
        <a:p>
          <a:pPr>
            <a:defRPr sz="12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Koeficijenti</a:t>
            </a:r>
            <a:r>
              <a:rPr lang="hr-HR"/>
              <a:t> javne službe VSS od 2001. do 2019.</a:t>
            </a:r>
            <a:endParaRPr lang="en-US"/>
          </a:p>
        </c:rich>
      </c:tx>
      <c:layout>
        <c:manualLayout>
          <c:xMode val="edge"/>
          <c:yMode val="edge"/>
          <c:x val="0.2405692883895132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0053732047539046E-2"/>
          <c:y val="0.13220735301829387"/>
          <c:w val="0.9409575039075172"/>
          <c:h val="0.6101383785360166"/>
        </c:manualLayout>
      </c:layout>
      <c:lineChart>
        <c:grouping val="standard"/>
        <c:varyColors val="0"/>
        <c:ser>
          <c:idx val="0"/>
          <c:order val="0"/>
          <c:tx>
            <c:strRef>
              <c:f>VSS!$A$45</c:f>
              <c:strCache>
                <c:ptCount val="1"/>
                <c:pt idx="0">
                  <c:v>nastavnik 1 godina staža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VSS!$B$45:$T$45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1.29</c:v>
                </c:pt>
                <c:pt idx="3">
                  <c:v>1.29</c:v>
                </c:pt>
                <c:pt idx="4">
                  <c:v>1.29</c:v>
                </c:pt>
                <c:pt idx="5">
                  <c:v>1.29</c:v>
                </c:pt>
                <c:pt idx="6">
                  <c:v>1.29</c:v>
                </c:pt>
                <c:pt idx="7">
                  <c:v>1.29</c:v>
                </c:pt>
                <c:pt idx="8">
                  <c:v>1.29</c:v>
                </c:pt>
                <c:pt idx="9">
                  <c:v>1.29</c:v>
                </c:pt>
                <c:pt idx="10">
                  <c:v>1.29</c:v>
                </c:pt>
                <c:pt idx="11">
                  <c:v>1.25</c:v>
                </c:pt>
                <c:pt idx="12" formatCode="0.000">
                  <c:v>1.28</c:v>
                </c:pt>
                <c:pt idx="13" formatCode="0.000">
                  <c:v>1.325</c:v>
                </c:pt>
                <c:pt idx="14" formatCode="0.000">
                  <c:v>1.325</c:v>
                </c:pt>
                <c:pt idx="15" formatCode="0.000">
                  <c:v>1.325</c:v>
                </c:pt>
                <c:pt idx="16" formatCode="0.000">
                  <c:v>1.325</c:v>
                </c:pt>
                <c:pt idx="17" formatCode="0.000">
                  <c:v>1.325</c:v>
                </c:pt>
                <c:pt idx="18" formatCode="0.000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04-47DC-8599-1C3010C91E47}"/>
            </c:ext>
          </c:extLst>
        </c:ser>
        <c:ser>
          <c:idx val="1"/>
          <c:order val="1"/>
          <c:tx>
            <c:strRef>
              <c:f>VSS!$A$46</c:f>
              <c:strCache>
                <c:ptCount val="1"/>
                <c:pt idx="0">
                  <c:v>nastavnik 10 godina staža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VSS!$B$46:$T$46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 formatCode="0.00">
                  <c:v>1.31</c:v>
                </c:pt>
                <c:pt idx="3" formatCode="0.00">
                  <c:v>1.31</c:v>
                </c:pt>
                <c:pt idx="4" formatCode="0.00">
                  <c:v>1.31</c:v>
                </c:pt>
                <c:pt idx="5" formatCode="0.00">
                  <c:v>1.31</c:v>
                </c:pt>
                <c:pt idx="6" formatCode="0.00">
                  <c:v>1.31</c:v>
                </c:pt>
                <c:pt idx="7" formatCode="0.00">
                  <c:v>1.31</c:v>
                </c:pt>
                <c:pt idx="8" formatCode="0.00">
                  <c:v>1.31</c:v>
                </c:pt>
                <c:pt idx="9" formatCode="0.00">
                  <c:v>1.31</c:v>
                </c:pt>
                <c:pt idx="10" formatCode="0.00">
                  <c:v>1.31</c:v>
                </c:pt>
                <c:pt idx="11">
                  <c:v>1.25</c:v>
                </c:pt>
                <c:pt idx="12" formatCode="0.000">
                  <c:v>1.28</c:v>
                </c:pt>
                <c:pt idx="13" formatCode="0.000">
                  <c:v>1.325</c:v>
                </c:pt>
                <c:pt idx="14" formatCode="0.000">
                  <c:v>1.325</c:v>
                </c:pt>
                <c:pt idx="15" formatCode="0.000">
                  <c:v>1.325</c:v>
                </c:pt>
                <c:pt idx="16" formatCode="0.000">
                  <c:v>1.325</c:v>
                </c:pt>
                <c:pt idx="17" formatCode="0.000">
                  <c:v>1.325</c:v>
                </c:pt>
                <c:pt idx="18" formatCode="0.000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04-47DC-8599-1C3010C91E47}"/>
            </c:ext>
          </c:extLst>
        </c:ser>
        <c:ser>
          <c:idx val="2"/>
          <c:order val="2"/>
          <c:tx>
            <c:strRef>
              <c:f>VSS!$A$47</c:f>
              <c:strCache>
                <c:ptCount val="1"/>
                <c:pt idx="0">
                  <c:v>nastavnik 20 godina staža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VSS!$B$47:$T$47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1.34</c:v>
                </c:pt>
                <c:pt idx="3">
                  <c:v>1.34</c:v>
                </c:pt>
                <c:pt idx="4">
                  <c:v>1.34</c:v>
                </c:pt>
                <c:pt idx="5">
                  <c:v>1.34</c:v>
                </c:pt>
                <c:pt idx="6">
                  <c:v>1.34</c:v>
                </c:pt>
                <c:pt idx="7">
                  <c:v>1.34</c:v>
                </c:pt>
                <c:pt idx="8">
                  <c:v>1.34</c:v>
                </c:pt>
                <c:pt idx="9">
                  <c:v>1.34</c:v>
                </c:pt>
                <c:pt idx="10">
                  <c:v>1.34</c:v>
                </c:pt>
                <c:pt idx="11">
                  <c:v>1.25</c:v>
                </c:pt>
                <c:pt idx="12" formatCode="0.000">
                  <c:v>1.28</c:v>
                </c:pt>
                <c:pt idx="13" formatCode="0.000">
                  <c:v>1.325</c:v>
                </c:pt>
                <c:pt idx="14" formatCode="0.000">
                  <c:v>1.325</c:v>
                </c:pt>
                <c:pt idx="15" formatCode="0.000">
                  <c:v>1.325</c:v>
                </c:pt>
                <c:pt idx="16" formatCode="0.000">
                  <c:v>1.325</c:v>
                </c:pt>
                <c:pt idx="17" formatCode="0.000">
                  <c:v>1.325</c:v>
                </c:pt>
                <c:pt idx="18" formatCode="0.000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04-47DC-8599-1C3010C91E47}"/>
            </c:ext>
          </c:extLst>
        </c:ser>
        <c:ser>
          <c:idx val="3"/>
          <c:order val="3"/>
          <c:tx>
            <c:strRef>
              <c:f>VSS!$A$48</c:f>
              <c:strCache>
                <c:ptCount val="1"/>
                <c:pt idx="0">
                  <c:v>nastavnik 30 godina staža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VSS!$B$48:$T$48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1.36</c:v>
                </c:pt>
                <c:pt idx="3">
                  <c:v>1.36</c:v>
                </c:pt>
                <c:pt idx="4">
                  <c:v>1.36</c:v>
                </c:pt>
                <c:pt idx="5">
                  <c:v>1.36</c:v>
                </c:pt>
                <c:pt idx="6">
                  <c:v>1.36</c:v>
                </c:pt>
                <c:pt idx="7">
                  <c:v>1.36</c:v>
                </c:pt>
                <c:pt idx="8">
                  <c:v>1.36</c:v>
                </c:pt>
                <c:pt idx="9">
                  <c:v>1.36</c:v>
                </c:pt>
                <c:pt idx="10">
                  <c:v>1.36</c:v>
                </c:pt>
                <c:pt idx="11">
                  <c:v>1.25</c:v>
                </c:pt>
                <c:pt idx="12" formatCode="0.000">
                  <c:v>1.28</c:v>
                </c:pt>
                <c:pt idx="13" formatCode="0.000">
                  <c:v>1.325</c:v>
                </c:pt>
                <c:pt idx="14" formatCode="0.000">
                  <c:v>1.325</c:v>
                </c:pt>
                <c:pt idx="15" formatCode="0.000">
                  <c:v>1.325</c:v>
                </c:pt>
                <c:pt idx="16" formatCode="0.000">
                  <c:v>1.325</c:v>
                </c:pt>
                <c:pt idx="17" formatCode="0.000">
                  <c:v>1.325</c:v>
                </c:pt>
                <c:pt idx="18" formatCode="0.000">
                  <c:v>1.325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004-47DC-8599-1C3010C91E47}"/>
            </c:ext>
          </c:extLst>
        </c:ser>
        <c:ser>
          <c:idx val="4"/>
          <c:order val="4"/>
          <c:tx>
            <c:strRef>
              <c:f>VSS!$A$49</c:f>
              <c:strCache>
                <c:ptCount val="1"/>
                <c:pt idx="0">
                  <c:v>učitelj defektolog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VSS!$B$49:$T$49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1.3380000000000001</c:v>
                </c:pt>
                <c:pt idx="13" formatCode="0.000">
                  <c:v>1.385</c:v>
                </c:pt>
                <c:pt idx="14" formatCode="0.000">
                  <c:v>1.385</c:v>
                </c:pt>
                <c:pt idx="15" formatCode="0.000">
                  <c:v>1.385</c:v>
                </c:pt>
                <c:pt idx="16" formatCode="0.000">
                  <c:v>1.385</c:v>
                </c:pt>
                <c:pt idx="17" formatCode="0.000">
                  <c:v>1.385</c:v>
                </c:pt>
                <c:pt idx="18" formatCode="0.000">
                  <c:v>1.385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004-47DC-8599-1C3010C91E47}"/>
            </c:ext>
          </c:extLst>
        </c:ser>
        <c:ser>
          <c:idx val="5"/>
          <c:order val="5"/>
          <c:tx>
            <c:strRef>
              <c:f>VSS!$A$50</c:f>
              <c:strCache>
                <c:ptCount val="1"/>
                <c:pt idx="0">
                  <c:v>učitelj eduk-reh prof u ustanovi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VSS!$B$50:$T$50</c:f>
              <c:numCache>
                <c:formatCode>General</c:formatCode>
                <c:ptCount val="19"/>
                <c:pt idx="15" formatCode="0.000">
                  <c:v>1.385</c:v>
                </c:pt>
                <c:pt idx="16" formatCode="0.000">
                  <c:v>1.385</c:v>
                </c:pt>
                <c:pt idx="17" formatCode="0.000">
                  <c:v>1.385</c:v>
                </c:pt>
                <c:pt idx="18" formatCode="0.000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004-47DC-8599-1C3010C91E47}"/>
            </c:ext>
          </c:extLst>
        </c:ser>
        <c:ser>
          <c:idx val="6"/>
          <c:order val="6"/>
          <c:tx>
            <c:strRef>
              <c:f>VSS!$A$51</c:f>
              <c:strCache>
                <c:ptCount val="1"/>
                <c:pt idx="0">
                  <c:v>socijalna skrb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VSS!$B$51:$T$51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1.212</c:v>
                </c:pt>
                <c:pt idx="13" formatCode="0.000">
                  <c:v>1.212</c:v>
                </c:pt>
                <c:pt idx="14" formatCode="0.000">
                  <c:v>1.212</c:v>
                </c:pt>
                <c:pt idx="15" formatCode="0.000">
                  <c:v>1.212</c:v>
                </c:pt>
                <c:pt idx="16" formatCode="0.000">
                  <c:v>1.212</c:v>
                </c:pt>
                <c:pt idx="17" formatCode="0.000">
                  <c:v>1.4</c:v>
                </c:pt>
                <c:pt idx="18" formatCode="0.000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004-47DC-8599-1C3010C91E47}"/>
            </c:ext>
          </c:extLst>
        </c:ser>
        <c:ser>
          <c:idx val="7"/>
          <c:order val="7"/>
          <c:tx>
            <c:strRef>
              <c:f>VSS!$A$52</c:f>
              <c:strCache>
                <c:ptCount val="1"/>
                <c:pt idx="0">
                  <c:v>tajnik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VSS!$B$52:$T$52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1.212</c:v>
                </c:pt>
                <c:pt idx="13" formatCode="0.000">
                  <c:v>1.212</c:v>
                </c:pt>
                <c:pt idx="14" formatCode="0.000">
                  <c:v>1.212</c:v>
                </c:pt>
                <c:pt idx="15" formatCode="0.000">
                  <c:v>1.212</c:v>
                </c:pt>
                <c:pt idx="16" formatCode="0.000">
                  <c:v>1.212</c:v>
                </c:pt>
                <c:pt idx="17" formatCode="0.000">
                  <c:v>1.212</c:v>
                </c:pt>
                <c:pt idx="18" formatCode="0.000">
                  <c:v>1.212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004-47DC-8599-1C3010C91E47}"/>
            </c:ext>
          </c:extLst>
        </c:ser>
        <c:ser>
          <c:idx val="8"/>
          <c:order val="8"/>
          <c:tx>
            <c:strRef>
              <c:f>VSS!$A$53</c:f>
              <c:strCache>
                <c:ptCount val="1"/>
                <c:pt idx="0">
                  <c:v>voditelj računovodstva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VSS!$B$53:$T$53</c:f>
              <c:numCache>
                <c:formatCode>General</c:formatCode>
                <c:ptCount val="19"/>
                <c:pt idx="0">
                  <c:v>1.25</c:v>
                </c:pt>
                <c:pt idx="1">
                  <c:v>1.27</c:v>
                </c:pt>
                <c:pt idx="2">
                  <c:v>1.27</c:v>
                </c:pt>
                <c:pt idx="3">
                  <c:v>1.27</c:v>
                </c:pt>
                <c:pt idx="4">
                  <c:v>1.27</c:v>
                </c:pt>
                <c:pt idx="5">
                  <c:v>1.27</c:v>
                </c:pt>
                <c:pt idx="6">
                  <c:v>1.27</c:v>
                </c:pt>
                <c:pt idx="7">
                  <c:v>1.27</c:v>
                </c:pt>
                <c:pt idx="8">
                  <c:v>1.27</c:v>
                </c:pt>
                <c:pt idx="9">
                  <c:v>1.27</c:v>
                </c:pt>
                <c:pt idx="10">
                  <c:v>1.27</c:v>
                </c:pt>
                <c:pt idx="11">
                  <c:v>1.27</c:v>
                </c:pt>
                <c:pt idx="12" formatCode="0.000">
                  <c:v>1.232</c:v>
                </c:pt>
                <c:pt idx="13" formatCode="0.000">
                  <c:v>1.232</c:v>
                </c:pt>
                <c:pt idx="14" formatCode="0.000">
                  <c:v>1.232</c:v>
                </c:pt>
                <c:pt idx="15" formatCode="0.000">
                  <c:v>1.232</c:v>
                </c:pt>
                <c:pt idx="16" formatCode="0.000">
                  <c:v>1.232</c:v>
                </c:pt>
                <c:pt idx="17" formatCode="0.000">
                  <c:v>1.232</c:v>
                </c:pt>
                <c:pt idx="18" formatCode="0.000">
                  <c:v>1.232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004-47DC-8599-1C3010C91E47}"/>
            </c:ext>
          </c:extLst>
        </c:ser>
        <c:ser>
          <c:idx val="9"/>
          <c:order val="9"/>
          <c:tx>
            <c:strRef>
              <c:f>VSS!$A$54</c:f>
              <c:strCache>
                <c:ptCount val="1"/>
                <c:pt idx="0">
                  <c:v>asistent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VSS!$B$54:$T$54</c:f>
              <c:numCache>
                <c:formatCode>General</c:formatCode>
                <c:ptCount val="19"/>
                <c:pt idx="0">
                  <c:v>1.4</c:v>
                </c:pt>
                <c:pt idx="1">
                  <c:v>1.45</c:v>
                </c:pt>
                <c:pt idx="2">
                  <c:v>1.45</c:v>
                </c:pt>
                <c:pt idx="3">
                  <c:v>1.45</c:v>
                </c:pt>
                <c:pt idx="4">
                  <c:v>1.45</c:v>
                </c:pt>
                <c:pt idx="5">
                  <c:v>1.45</c:v>
                </c:pt>
                <c:pt idx="6">
                  <c:v>1.45</c:v>
                </c:pt>
                <c:pt idx="7">
                  <c:v>1.45</c:v>
                </c:pt>
                <c:pt idx="8">
                  <c:v>1.45</c:v>
                </c:pt>
                <c:pt idx="9">
                  <c:v>1.45</c:v>
                </c:pt>
                <c:pt idx="10">
                  <c:v>1.45</c:v>
                </c:pt>
                <c:pt idx="11">
                  <c:v>1.45</c:v>
                </c:pt>
                <c:pt idx="12" formatCode="0.000">
                  <c:v>1.4059999999999986</c:v>
                </c:pt>
                <c:pt idx="13" formatCode="0.000">
                  <c:v>1.4059999999999986</c:v>
                </c:pt>
                <c:pt idx="14" formatCode="0.000">
                  <c:v>1.4059999999999986</c:v>
                </c:pt>
                <c:pt idx="15" formatCode="0.000">
                  <c:v>1.4059999999999986</c:v>
                </c:pt>
                <c:pt idx="16" formatCode="0.000">
                  <c:v>1.4059999999999986</c:v>
                </c:pt>
                <c:pt idx="17" formatCode="0.000">
                  <c:v>1.4059999999999986</c:v>
                </c:pt>
                <c:pt idx="18" formatCode="0.000">
                  <c:v>1.4059999999999986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004-47DC-8599-1C3010C91E47}"/>
            </c:ext>
          </c:extLst>
        </c:ser>
        <c:ser>
          <c:idx val="10"/>
          <c:order val="10"/>
          <c:tx>
            <c:strRef>
              <c:f>VSS!$A$55</c:f>
              <c:strCache>
                <c:ptCount val="1"/>
                <c:pt idx="0">
                  <c:v>kustos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VSS!$B$55:$T$55</c:f>
              <c:numCache>
                <c:formatCode>General</c:formatCode>
                <c:ptCount val="19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 formatCode="0.000">
                  <c:v>1.212</c:v>
                </c:pt>
                <c:pt idx="13" formatCode="0.000">
                  <c:v>1.212</c:v>
                </c:pt>
                <c:pt idx="14" formatCode="0.000">
                  <c:v>1.212</c:v>
                </c:pt>
                <c:pt idx="15" formatCode="0.000">
                  <c:v>1.212</c:v>
                </c:pt>
                <c:pt idx="16" formatCode="0.000">
                  <c:v>1.212</c:v>
                </c:pt>
                <c:pt idx="17" formatCode="0.000">
                  <c:v>1.212</c:v>
                </c:pt>
                <c:pt idx="18" formatCode="0.000">
                  <c:v>1.212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004-47DC-8599-1C3010C91E47}"/>
            </c:ext>
          </c:extLst>
        </c:ser>
        <c:ser>
          <c:idx val="11"/>
          <c:order val="11"/>
          <c:tx>
            <c:strRef>
              <c:f>VSS!$A$56</c:f>
              <c:strCache>
                <c:ptCount val="1"/>
                <c:pt idx="0">
                  <c:v>zdravstveni djelatnik stažist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VSS!$B$56:$T$56</c:f>
              <c:numCache>
                <c:formatCode>General</c:formatCode>
                <c:ptCount val="19"/>
                <c:pt idx="0">
                  <c:v>1.1499999999999992</c:v>
                </c:pt>
                <c:pt idx="1">
                  <c:v>1.1499999999999992</c:v>
                </c:pt>
                <c:pt idx="2">
                  <c:v>1.1499999999999992</c:v>
                </c:pt>
                <c:pt idx="3">
                  <c:v>1.1499999999999992</c:v>
                </c:pt>
                <c:pt idx="4">
                  <c:v>1.1499999999999992</c:v>
                </c:pt>
                <c:pt idx="5">
                  <c:v>1.1499999999999992</c:v>
                </c:pt>
                <c:pt idx="6">
                  <c:v>1.1499999999999992</c:v>
                </c:pt>
                <c:pt idx="7">
                  <c:v>1.1499999999999992</c:v>
                </c:pt>
                <c:pt idx="8">
                  <c:v>1.1499999999999992</c:v>
                </c:pt>
                <c:pt idx="9">
                  <c:v>1.1499999999999992</c:v>
                </c:pt>
                <c:pt idx="10">
                  <c:v>1.1499999999999992</c:v>
                </c:pt>
                <c:pt idx="11">
                  <c:v>1.1499999999999992</c:v>
                </c:pt>
                <c:pt idx="12" formatCode="0.000">
                  <c:v>1.115</c:v>
                </c:pt>
                <c:pt idx="13" formatCode="0.000">
                  <c:v>1.115</c:v>
                </c:pt>
                <c:pt idx="14" formatCode="0.000">
                  <c:v>1.115</c:v>
                </c:pt>
                <c:pt idx="15" formatCode="0.000">
                  <c:v>1.115</c:v>
                </c:pt>
                <c:pt idx="16" formatCode="0.000">
                  <c:v>1.115</c:v>
                </c:pt>
                <c:pt idx="17" formatCode="0.000">
                  <c:v>1.115</c:v>
                </c:pt>
                <c:pt idx="18" formatCode="0.000">
                  <c:v>1.115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004-47DC-8599-1C3010C91E47}"/>
            </c:ext>
          </c:extLst>
        </c:ser>
        <c:ser>
          <c:idx val="12"/>
          <c:order val="12"/>
          <c:tx>
            <c:strRef>
              <c:f>VSS!$A$57</c:f>
              <c:strCache>
                <c:ptCount val="1"/>
                <c:pt idx="0">
                  <c:v>zdravstveni djelatnik</c:v>
                </c:pt>
              </c:strCache>
            </c:strRef>
          </c:tx>
          <c:marker>
            <c:symbol val="none"/>
          </c:marker>
          <c:cat>
            <c:numRef>
              <c:f>VSS!$B$43:$T$43</c:f>
              <c:numCache>
                <c:formatCode>General</c:formatCod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numCache>
            </c:numRef>
          </c:cat>
          <c:val>
            <c:numRef>
              <c:f>VSS!$B$57:$T$57</c:f>
              <c:numCache>
                <c:formatCode>General</c:formatCode>
                <c:ptCount val="19"/>
                <c:pt idx="0">
                  <c:v>1.61</c:v>
                </c:pt>
                <c:pt idx="1">
                  <c:v>1.71</c:v>
                </c:pt>
                <c:pt idx="2">
                  <c:v>1.71</c:v>
                </c:pt>
                <c:pt idx="3">
                  <c:v>1.71</c:v>
                </c:pt>
                <c:pt idx="4">
                  <c:v>1.71</c:v>
                </c:pt>
                <c:pt idx="5">
                  <c:v>1.71</c:v>
                </c:pt>
                <c:pt idx="6">
                  <c:v>1.71</c:v>
                </c:pt>
                <c:pt idx="7">
                  <c:v>1.71</c:v>
                </c:pt>
                <c:pt idx="8">
                  <c:v>1.71</c:v>
                </c:pt>
                <c:pt idx="9">
                  <c:v>1.71</c:v>
                </c:pt>
                <c:pt idx="10">
                  <c:v>1.71</c:v>
                </c:pt>
                <c:pt idx="11">
                  <c:v>1.71</c:v>
                </c:pt>
                <c:pt idx="12" formatCode="0.000">
                  <c:v>1.659</c:v>
                </c:pt>
                <c:pt idx="13" formatCode="0.000">
                  <c:v>1.659</c:v>
                </c:pt>
                <c:pt idx="14" formatCode="0.000">
                  <c:v>1.659</c:v>
                </c:pt>
                <c:pt idx="15" formatCode="0.000">
                  <c:v>1.659</c:v>
                </c:pt>
                <c:pt idx="16" formatCode="0.000">
                  <c:v>1.659</c:v>
                </c:pt>
                <c:pt idx="17" formatCode="0.000">
                  <c:v>1.659</c:v>
                </c:pt>
                <c:pt idx="18" formatCode="0.000">
                  <c:v>1.659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004-47DC-8599-1C3010C91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630272"/>
        <c:axId val="52631808"/>
      </c:lineChart>
      <c:catAx>
        <c:axId val="5263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2631808"/>
        <c:crosses val="autoZero"/>
        <c:auto val="1"/>
        <c:lblAlgn val="ctr"/>
        <c:lblOffset val="100"/>
        <c:noMultiLvlLbl val="0"/>
      </c:catAx>
      <c:valAx>
        <c:axId val="52631808"/>
        <c:scaling>
          <c:orientation val="minMax"/>
          <c:min val="1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52630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1914370078740153E-2"/>
          <c:y val="0.81425765529308891"/>
          <c:w val="0.95604319772528434"/>
          <c:h val="0.1488095654709827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4C1C4-86DA-441F-ACAE-71A857029CD9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E36D2-605A-4C0C-A8E6-E824E795345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AAA1A-99E9-4A38-B8A6-D7AA88CB27B4}" type="datetimeFigureOut">
              <a:rPr lang="hr-HR" smtClean="0"/>
              <a:pPr/>
              <a:t>16.10.2019.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9F3C-6076-4438-9F67-6ACC42F9CB3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07504" y="267027"/>
            <a:ext cx="8892480" cy="5439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3200" b="1" dirty="0"/>
              <a:t>Sindikat hrvatskih učitelja</a:t>
            </a:r>
          </a:p>
          <a:p>
            <a:pPr algn="ctr">
              <a:lnSpc>
                <a:spcPct val="150000"/>
              </a:lnSpc>
            </a:pPr>
            <a:r>
              <a:rPr lang="hr-HR" sz="3200" b="1" dirty="0"/>
              <a:t>      </a:t>
            </a:r>
          </a:p>
          <a:p>
            <a:pPr algn="ctr"/>
            <a:r>
              <a:rPr lang="hr-HR" sz="3200" b="1" dirty="0"/>
              <a:t>     Nezavisni sindikat zaposlenih </a:t>
            </a:r>
          </a:p>
          <a:p>
            <a:pPr algn="ctr"/>
            <a:r>
              <a:rPr lang="hr-HR" sz="3200" b="1" dirty="0"/>
              <a:t>     u srednjim školama Hrvatske</a:t>
            </a:r>
          </a:p>
          <a:p>
            <a:pPr algn="ctr">
              <a:lnSpc>
                <a:spcPct val="150000"/>
              </a:lnSpc>
            </a:pPr>
            <a:endParaRPr lang="hr-HR" sz="1100" b="1" dirty="0"/>
          </a:p>
          <a:p>
            <a:pPr algn="ctr">
              <a:lnSpc>
                <a:spcPct val="150000"/>
              </a:lnSpc>
            </a:pPr>
            <a:endParaRPr lang="hr-HR" sz="1000" b="1" dirty="0"/>
          </a:p>
          <a:p>
            <a:pPr algn="ctr">
              <a:lnSpc>
                <a:spcPct val="150000"/>
              </a:lnSpc>
            </a:pPr>
            <a:r>
              <a:rPr lang="hr-HR" sz="2800" b="1" dirty="0"/>
              <a:t>Koeficijenti složenosti poslova u javnim službama u periodu od 2001. do 2019. godine </a:t>
            </a:r>
          </a:p>
          <a:p>
            <a:pPr algn="ctr">
              <a:lnSpc>
                <a:spcPct val="150000"/>
              </a:lnSpc>
            </a:pPr>
            <a:endParaRPr lang="hr-HR" sz="2400" b="1" dirty="0"/>
          </a:p>
          <a:p>
            <a:pPr algn="ctr">
              <a:lnSpc>
                <a:spcPct val="150000"/>
              </a:lnSpc>
            </a:pPr>
            <a:r>
              <a:rPr lang="hr-HR" sz="2400" b="1" dirty="0"/>
              <a:t>Zagreb, 14. listopada 2019.</a:t>
            </a:r>
            <a:endParaRPr lang="hr-HR" dirty="0"/>
          </a:p>
        </p:txBody>
      </p:sp>
      <p:pic>
        <p:nvPicPr>
          <p:cNvPr id="3" name="Slika 2" descr="UCITELJ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0648"/>
            <a:ext cx="10801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844824"/>
            <a:ext cx="989201" cy="86409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chemeClr val="bg2">
                <a:lumMod val="90000"/>
              </a:schemeClr>
            </a:solidFill>
            <a:miter lim="800000"/>
          </a:ln>
          <a:effectLst>
            <a:reflection blurRad="12700" stA="28000" endPos="27000" dist="5000" dir="5400000" sy="-100000" algn="bl" rotWithShape="0"/>
            <a:softEdge rad="12700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08" y="476672"/>
          <a:ext cx="8964488" cy="6370320"/>
        </p:xfrm>
        <a:graphic>
          <a:graphicData uri="http://schemas.openxmlformats.org/drawingml/2006/table">
            <a:tbl>
              <a:tblPr/>
              <a:tblGrid>
                <a:gridCol w="120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9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2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čl.2.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3.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7.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8.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10.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6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1,06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1,15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korepetitor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- diplomirani knjižničar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 - stručni suradnik </a:t>
                      </a:r>
                      <a:r>
                        <a:rPr lang="hr-HR" sz="1100" strike="sngStrike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II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- mlađi asistent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strike="sngStrike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stručni suradnik I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umjetnički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učitelj defektolog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profesor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odgajatelj u učeničkom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voditelj praktične. nastave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Uredba od 23.12.2002.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3,5,7,9% uvećanje koeficijenata za 1,10,20,30 god. staža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1,25/</a:t>
                      </a:r>
                      <a:r>
                        <a:rPr lang="hr-HR" sz="11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1,29/1,31/1,34/1,36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soc.radnik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prof. psihologije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defektolog-rehabilitator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-dipl. defektolog-logoped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defektolog – 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prof.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kineziterapeut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drugi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tajnik ustanove</a:t>
                      </a: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1,49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stručni suradnik u znanosti i visokom obrazovanju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i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i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i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1,30 ( + 4%)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8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1,27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1,71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viši stručni suradnik u sustavu znanosti i visokog obrazovanja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dipl. knjižničar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1,45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8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u bolnici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1,71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1,65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611560" y="96887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12.12.2007. USPOREDNI PRIKAZ KOEFICIJENATA VSS </a:t>
            </a:r>
            <a:r>
              <a:rPr lang="hr-HR" sz="1400" dirty="0"/>
              <a:t>RADNA MJESTA I. VRSTE U JAVNIM SLUŽBAMA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09" y="476673"/>
          <a:ext cx="8964487" cy="6238934"/>
        </p:xfrm>
        <a:graphic>
          <a:graphicData uri="http://schemas.openxmlformats.org/drawingml/2006/table">
            <a:tbl>
              <a:tblPr/>
              <a:tblGrid>
                <a:gridCol w="1207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4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3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čl.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</a:t>
                      </a:r>
                      <a:r>
                        <a:rPr lang="hr-HR" sz="1100" b="1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</a:t>
                      </a:r>
                      <a:r>
                        <a:rPr lang="hr-HR" sz="1100" b="1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7.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</a:t>
                      </a:r>
                      <a:r>
                        <a:rPr lang="hr-HR" sz="1100" b="1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</a:t>
                      </a:r>
                      <a:r>
                        <a:rPr lang="hr-HR" sz="1100" b="1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9.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1,06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1,15</a:t>
                      </a: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umjetnički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1,25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učitelj defektolog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- profesor </a:t>
                      </a:r>
                      <a:r>
                        <a:rPr lang="hr-HR" sz="1100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nastavnik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odgajatelj </a:t>
                      </a: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u učeničkom domu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voditelj praktične. nastave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19.7.2012. ukinuto isplaćivanje prema Uredbi iz 2002 godine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noStrike" dirty="0"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hr-HR" sz="1100" b="1" strike="noStrike" baseline="0" dirty="0">
                          <a:latin typeface="+mn-lt"/>
                          <a:ea typeface="Calibri"/>
                          <a:cs typeface="Times New Roman"/>
                        </a:rPr>
                        <a:t> - 3,5,7,9%)</a:t>
                      </a:r>
                      <a:endParaRPr lang="hr-HR" sz="1100" b="1" strike="no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1,25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1,280  ( + 2,4% )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soc.radnik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prof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psihologije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defektolog-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rehabilitator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defektolog-logoped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defektolog – 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prof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kineziterapeut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drugi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1,25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1,25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tajnik ustanove</a:t>
                      </a: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r>
                        <a:rPr lang="hr-HR" sz="1100" b="1" strike="noStrike" dirty="0"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1,49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1,445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 u znanosti i visokom obrazovanju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1,30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1,261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učitelj-stručnjak edukacijsko – rehabilitacijskog profila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1,338 ( + 7% )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>
                          <a:latin typeface="+mn-lt"/>
                          <a:ea typeface="Calibri"/>
                          <a:cs typeface="Times New Roman"/>
                        </a:rPr>
                        <a:t>1,25 </a:t>
                      </a:r>
                      <a:r>
                        <a:rPr lang="hr-HR" sz="1100" b="1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5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i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  <a:endParaRPr lang="hr-HR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upravni savjetnik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00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stručni savjetnik</a:t>
                      </a:r>
                    </a:p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i="0" strike="sngStrik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1,270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  1,232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1,71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i="1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i="1">
                          <a:latin typeface="+mn-lt"/>
                          <a:ea typeface="Calibri"/>
                          <a:cs typeface="Times New Roman"/>
                        </a:rPr>
                        <a:t>- viši stručni suradnik u sustavu znanosti i visokog obrazovanja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i="1">
                          <a:latin typeface="+mn-lt"/>
                          <a:ea typeface="Calibri"/>
                          <a:cs typeface="Times New Roman"/>
                        </a:rPr>
                        <a:t>- dipl. knjižničar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>
                          <a:latin typeface="+mn-lt"/>
                          <a:ea typeface="Calibri"/>
                          <a:cs typeface="Times New Roman"/>
                        </a:rPr>
                        <a:t>1,45 </a:t>
                      </a:r>
                      <a:r>
                        <a:rPr lang="hr-HR" sz="1100" b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1,406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u bolnici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1,71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>
                          <a:latin typeface="+mn-lt"/>
                          <a:ea typeface="Calibri"/>
                          <a:cs typeface="Times New Roman"/>
                        </a:rPr>
                        <a:t>1,65 </a:t>
                      </a:r>
                      <a:r>
                        <a:rPr lang="hr-HR" sz="1100" b="1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1,60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611560" y="116632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28.02.2013. USPOREDNI PRIKAZ KOEFICIJENATA VSS </a:t>
            </a:r>
            <a:r>
              <a:rPr lang="hr-HR" sz="1400" dirty="0"/>
              <a:t>RADNA MJESTA I. VRSTE U JAVNIM SLUŽBAMA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09" y="706328"/>
          <a:ext cx="8964487" cy="6035040"/>
        </p:xfrm>
        <a:graphic>
          <a:graphicData uri="http://schemas.openxmlformats.org/drawingml/2006/table">
            <a:tbl>
              <a:tblPr/>
              <a:tblGrid>
                <a:gridCol w="1207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4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čl.1.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2.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6.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. 7.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8.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strike="sngStrike" dirty="0">
                          <a:latin typeface="+mn-lt"/>
                          <a:ea typeface="Calibri"/>
                          <a:cs typeface="Times New Roman"/>
                        </a:rPr>
                        <a:t>lektor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umjetnički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1,212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1,385  ( + 14,27% )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odgajatelj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1,280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soc.radnik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prof. psihologije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defektolog-rehabilitator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-dipl. defektolog-logoped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defektolog – 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prof.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kineziterapeut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drugi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tajnik ustanove</a:t>
                      </a: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1,445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 u znanosti i visokom obrazovanju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1,261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+mn-lt"/>
                          <a:ea typeface="Calibri"/>
                          <a:cs typeface="Times New Roman"/>
                        </a:rPr>
                        <a:t>- učitelj-stručnjak edukacijsko – rehabilitacijskog profila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+mn-lt"/>
                          <a:ea typeface="Calibri"/>
                          <a:cs typeface="Times New Roman"/>
                        </a:rPr>
                        <a:t>1,338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upravni savjetnik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savjetnik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1,232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viši stručni suradnik u sustavu znanosti i visokog obrazovanja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1,406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u bolnici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1,60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395536" y="116632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16.12.2013. USPOREDNI PRIKAZ KOEFICIJENATA VSS </a:t>
            </a:r>
            <a:r>
              <a:rPr lang="hr-HR" sz="1400" dirty="0"/>
              <a:t>RADNA MJESTA I. VRSTE U JAVNIM SLUŽBAMA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08" y="706328"/>
          <a:ext cx="8964488" cy="6035040"/>
        </p:xfrm>
        <a:graphic>
          <a:graphicData uri="http://schemas.openxmlformats.org/drawingml/2006/table">
            <a:tbl>
              <a:tblPr/>
              <a:tblGrid>
                <a:gridCol w="1207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4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2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7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čl.1.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2.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6.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. 7.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8.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umjetnički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1,385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odgajatelj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i="1" dirty="0">
                          <a:latin typeface="+mn-lt"/>
                          <a:ea typeface="Calibri"/>
                          <a:cs typeface="Times New Roman"/>
                        </a:rPr>
                        <a:t>Napomena: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i="1" dirty="0">
                          <a:latin typeface="+mn-lt"/>
                          <a:ea typeface="Calibri"/>
                          <a:cs typeface="Times New Roman"/>
                        </a:rPr>
                        <a:t>23.03.2014. Zakon</a:t>
                      </a:r>
                      <a:r>
                        <a:rPr lang="hr-HR" sz="1100" b="1" i="1" baseline="0" dirty="0">
                          <a:latin typeface="+mn-lt"/>
                          <a:ea typeface="Calibri"/>
                          <a:cs typeface="Times New Roman"/>
                        </a:rPr>
                        <a:t> o uskrati prava na uvećanje plaće po osnovi staža ( 4,8,10%)</a:t>
                      </a:r>
                      <a:endParaRPr lang="hr-HR" sz="1100" b="1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1,280 </a:t>
                      </a:r>
                      <a:r>
                        <a:rPr lang="hr-HR" sz="1100" b="1" strike="noStrike" dirty="0">
                          <a:latin typeface="+mn-lt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1,325 ( +</a:t>
                      </a:r>
                      <a:r>
                        <a:rPr lang="hr-HR" sz="1100" b="1" i="1" baseline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3,5% )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soc.radnik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prof. psihologije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defektolog-rehabilitator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-dipl. defektolog-logoped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defektolog – 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prof.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kineziterapeut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drugi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1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tajnik ustanove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1,445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suradnik u znanosti i visokom obrazovanju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1,261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učitelj-stručnjak edukacijsko – rehabilitacijskog profila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strike="sngStrike" dirty="0">
                          <a:latin typeface="+mn-lt"/>
                          <a:ea typeface="Calibri"/>
                          <a:cs typeface="Times New Roman"/>
                        </a:rPr>
                        <a:t>1,338 </a:t>
                      </a:r>
                      <a:r>
                        <a:rPr lang="hr-HR" sz="11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1,385 ( + 3,5%)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upravni savjetnik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stručni savjetnik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1,232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viši stručni suradnik u sustavu znanosti i visokog obrazovanja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dipl.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1,406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+mn-lt"/>
                          <a:ea typeface="Calibri"/>
                          <a:cs typeface="Times New Roman"/>
                        </a:rPr>
                        <a:t>- zdravstveni djelatnik u bolnici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1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+mn-lt"/>
                          <a:ea typeface="Calibri"/>
                          <a:cs typeface="Times New Roman"/>
                        </a:rPr>
                        <a:t>1,60</a:t>
                      </a: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539552" y="116632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28.03.2014. USPOREDNI PRIKAZ KOEFICIJENATA VSS </a:t>
            </a:r>
            <a:r>
              <a:rPr lang="hr-HR" sz="1400" dirty="0"/>
              <a:t>RADNA MJESTA I. VRSTE U JAVNIM SLUŽBAMA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08" y="620688"/>
          <a:ext cx="8964488" cy="5976663"/>
        </p:xfrm>
        <a:graphic>
          <a:graphicData uri="http://schemas.openxmlformats.org/drawingml/2006/table">
            <a:tbl>
              <a:tblPr/>
              <a:tblGrid>
                <a:gridCol w="120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4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92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čl.1.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2.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. 6.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7.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8.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umjetnički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1,385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odgajatelj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1,325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Stručni suradnik I. vrste određene struke ili za određene poslove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strike="sngStrike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r>
                        <a:rPr lang="hr-HR" sz="12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2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1,40 ( + 15,5% )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tajnik ustanove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1,445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znanosti i visokom obrazovanju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1,261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učitelj-stručnjak edukacijsko – rehabilitacijskog profila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1,385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52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upravni savjetnik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stručni savjetnik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1,232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viši stručni suradnik u sustavu znanosti i visokog obrazovanja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1,406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8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u bolnici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1,60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467544" y="116632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27.06.2018. USPOREDNI PRIKAZ KOEFICIJENATA VSS </a:t>
            </a:r>
            <a:r>
              <a:rPr lang="hr-HR" sz="1400" dirty="0"/>
              <a:t>RADNA MJESTA I. VRSTE U JAVNIM SLUŽBAMA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08" y="620688"/>
          <a:ext cx="8964488" cy="6284500"/>
        </p:xfrm>
        <a:graphic>
          <a:graphicData uri="http://schemas.openxmlformats.org/drawingml/2006/table">
            <a:tbl>
              <a:tblPr/>
              <a:tblGrid>
                <a:gridCol w="120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4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2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92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čl.1.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2.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. 6.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7.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8.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umjetnički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1,385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i="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i="0" dirty="0">
                          <a:latin typeface="+mn-lt"/>
                          <a:ea typeface="Calibri"/>
                          <a:cs typeface="Times New Roman"/>
                        </a:rPr>
                        <a:t>-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i="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i="0" dirty="0">
                          <a:latin typeface="+mn-lt"/>
                          <a:ea typeface="Calibri"/>
                          <a:cs typeface="Times New Roman"/>
                        </a:rPr>
                        <a:t>- odgajatelj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i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i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i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i="0" dirty="0">
                          <a:latin typeface="+mn-lt"/>
                          <a:ea typeface="Calibri"/>
                          <a:cs typeface="Times New Roman"/>
                        </a:rPr>
                        <a:t>1,325</a:t>
                      </a:r>
                      <a:endParaRPr lang="hr-HR" sz="12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Stručni suradnik I. vrste određene struke ili za određene poslove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i="0" strike="sngStrik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i="0" strike="sngStrik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i="0" strike="sngStrik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i="0" strike="sngStrike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i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1,40</a:t>
                      </a:r>
                      <a:endParaRPr lang="hr-HR" sz="1200" i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tajnik ustanove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1,445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znanosti i visokom obrazovanju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1,261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učitelj-stručnjak edukacijsko – rehabilitacijskog profila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1,385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1,212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52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upravni savjetnik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stručni savjetnik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1,232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viši stručni suradnik u sustavu znanosti i visokog obrazovanja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1,406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učitelj-stručnjak edukacijsko – rehabilitacijskog profila u </a:t>
                      </a:r>
                      <a:r>
                        <a:rPr lang="hr-HR" sz="1200" baseline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ustanovi u kojoj se izvode samo programi za djecu s  teškoćama u razvoju</a:t>
                      </a: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1,400    ( + 1,</a:t>
                      </a:r>
                      <a:r>
                        <a:rPr lang="hr-HR" sz="1200" b="1" dirty="0" err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hr-HR" sz="12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% )</a:t>
                      </a:r>
                      <a:endParaRPr lang="hr-HR" sz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8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u bolnici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1,659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1,60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650" marR="44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467544" y="116632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13.06.2019. USPOREDNI PRIKAZ KOEFICIJENATA VSS </a:t>
            </a:r>
            <a:r>
              <a:rPr lang="hr-HR" sz="1400" dirty="0"/>
              <a:t>RADNA MJESTA I. VRSTE U JAVNIM SLUŽBAMA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on 3"/>
          <p:cNvGraphicFramePr/>
          <p:nvPr/>
        </p:nvGraphicFramePr>
        <p:xfrm>
          <a:off x="0" y="188640"/>
          <a:ext cx="896448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on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115616" y="12882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 Zajednički sastanak Velikog vijeća SHU i Središnjeg odbora NSZSŠH </a:t>
            </a:r>
          </a:p>
          <a:p>
            <a:pPr algn="ctr"/>
            <a:r>
              <a:rPr lang="hr-HR" sz="2000" b="1" dirty="0"/>
              <a:t>22. ožujka 2019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395536" y="764704"/>
            <a:ext cx="849694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000" b="1" dirty="0"/>
              <a:t>Zaključci: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2000" dirty="0"/>
              <a:t>  Utvrditi referentni koeficijent složenosti poslova: 	</a:t>
            </a:r>
          </a:p>
          <a:p>
            <a:pPr lvl="6">
              <a:lnSpc>
                <a:spcPct val="150000"/>
              </a:lnSpc>
              <a:buFont typeface="Arial" pitchFamily="34" charset="0"/>
              <a:buChar char="•"/>
            </a:pPr>
            <a:r>
              <a:rPr lang="hr-HR" sz="2000" b="1" dirty="0">
                <a:solidFill>
                  <a:srgbClr val="002060"/>
                </a:solidFill>
              </a:rPr>
              <a:t>VSS  učitelj/nastavnik</a:t>
            </a:r>
          </a:p>
          <a:p>
            <a:pPr lvl="8">
              <a:lnSpc>
                <a:spcPct val="150000"/>
              </a:lnSpc>
            </a:pPr>
            <a:endParaRPr lang="hr-HR" sz="1400" b="1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2000" dirty="0"/>
              <a:t>  Sukladno stručnoj spremi ujednačiti koeficijente složenosti poslova za radnike koji sudjeluju u  odgojno obrazovnom radu s učenicima: učitelj, nastavnik, stručni suradnik, odgajatelj, stručnjak edukacijsko-rehabilitacijskog profila, ….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sz="20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2000" dirty="0"/>
              <a:t>  Izjednačiti koeficijent složenosti poslova službenika VSS ( tajnik, voditelj računovodstva ) s  referentnim koeficijentom,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hr-HR" sz="20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2000" dirty="0"/>
              <a:t>  Ostali koeficijenti složenosti poslova:  povećanje u skladu s povećanjem referentnog koeficijenta, </a:t>
            </a:r>
            <a:endParaRPr lang="hr-H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23528" y="764704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cs typeface="Calibri" pitchFamily="34" charset="0"/>
              </a:rPr>
              <a:t>ZAKON O PLAĆAMA U JAVNIM SLUŽBAMA od 30.03.2001. ( NN 27/01,  39/09 )</a:t>
            </a:r>
          </a:p>
          <a:p>
            <a:endParaRPr lang="hr-HR" dirty="0">
              <a:cs typeface="Calibri" pitchFamily="34" charset="0"/>
            </a:endParaRPr>
          </a:p>
          <a:p>
            <a:r>
              <a:rPr lang="hr-HR" dirty="0">
                <a:cs typeface="Calibri" pitchFamily="34" charset="0"/>
              </a:rPr>
              <a:t>Članak 4.</a:t>
            </a:r>
          </a:p>
          <a:p>
            <a:pPr algn="just"/>
            <a:endParaRPr lang="hr-HR" b="1" dirty="0">
              <a:solidFill>
                <a:srgbClr val="FF0000"/>
              </a:solidFill>
              <a:cs typeface="Calibri" pitchFamily="34" charset="0"/>
            </a:endParaRPr>
          </a:p>
          <a:p>
            <a:pPr algn="just"/>
            <a:r>
              <a:rPr lang="vi-VN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Plaću službenika i namještenika čini umnožak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koeficijenta složenosti poslova radnog mjesta </a:t>
            </a:r>
            <a:r>
              <a:rPr lang="vi-VN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na koje je službenik i namještenik raspoređen i </a:t>
            </a:r>
            <a:r>
              <a:rPr lang="vi-VN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osnovice za izračun plaće,</a:t>
            </a:r>
            <a:r>
              <a:rPr lang="vi-VN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uvećan za 0,5% za svaku navršenu godinu radnog staža</a:t>
            </a:r>
            <a:r>
              <a:rPr lang="vi-VN" dirty="0">
                <a:latin typeface="Calibri" pitchFamily="34" charset="0"/>
                <a:cs typeface="Calibri" pitchFamily="34" charset="0"/>
              </a:rPr>
              <a:t>. </a:t>
            </a:r>
            <a:endParaRPr lang="hr-HR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hr-HR" b="1" dirty="0"/>
          </a:p>
          <a:p>
            <a:pPr algn="just"/>
            <a:endParaRPr lang="hr-HR" b="1" dirty="0"/>
          </a:p>
          <a:p>
            <a:pPr algn="just"/>
            <a:r>
              <a:rPr lang="hr-HR" b="1" dirty="0"/>
              <a:t>Prethodno: Zakon o plaćama službenika i namještenika  u javnim službama ( NN 74/94</a:t>
            </a:r>
          </a:p>
          <a:p>
            <a:pPr algn="just"/>
            <a:r>
              <a:rPr lang="hr-HR" dirty="0">
                <a:solidFill>
                  <a:srgbClr val="002060"/>
                </a:solidFill>
              </a:rPr>
              <a:t>Članak 5.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hr-HR" dirty="0">
                <a:solidFill>
                  <a:srgbClr val="002060"/>
                </a:solidFill>
              </a:rPr>
              <a:t>Plaću zaposlenika čini osnovna plaća utvrđena sustavom platnih razreda.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hr-HR" dirty="0">
                <a:solidFill>
                  <a:srgbClr val="002060"/>
                </a:solidFill>
              </a:rPr>
              <a:t>Osnovna plaća je umnožak vrijednosti platnog razreda u koji je razvrstano zvanje u koje je službenik postavljen, odnosno položaj na koji je imenovan, a izražena je umnoškom koeficijenta vrijednosti platnog razreda i osnovice.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hr-HR" dirty="0">
                <a:solidFill>
                  <a:srgbClr val="002060"/>
                </a:solidFill>
              </a:rPr>
              <a:t> 26 platnih razreda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hr-HR" dirty="0">
                <a:solidFill>
                  <a:srgbClr val="002060"/>
                </a:solidFill>
              </a:rPr>
              <a:t> Svakih 5 godina napredovanje u viši platni  razred ( najviše 4 puta 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hr-HR" dirty="0">
              <a:solidFill>
                <a:srgbClr val="00206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hr-HR" dirty="0">
                <a:solidFill>
                  <a:srgbClr val="002060"/>
                </a:solidFill>
              </a:rPr>
              <a:t>Uredba o  utvrđivanju položaja zvanja službenika i radnih mjesta namještenika u osnovnim i srednjim školama i učeničkim domovima i o razvrstavanju službenika i namještenika tih ustanova u platne razrede  (NN 86 /  1995 )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547664" y="188640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Plaće u javnim službama od 2001. do 2019.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0" y="647392"/>
            <a:ext cx="9144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000" b="1" dirty="0"/>
              <a:t>Prijedlozi koeficijenata složenosti poslova u osnovnom i srednjoškolskom sustavu: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2000" dirty="0"/>
              <a:t> Referentni koeficijent složenosti poslova učitelj/nastavnik VSS: 	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   		 </a:t>
            </a:r>
            <a:r>
              <a:rPr lang="hr-HR" sz="2000" b="1" dirty="0">
                <a:solidFill>
                  <a:srgbClr val="FF0000"/>
                </a:solidFill>
              </a:rPr>
              <a:t>1,406</a:t>
            </a:r>
            <a:r>
              <a:rPr lang="hr-HR" sz="2000" dirty="0">
                <a:solidFill>
                  <a:srgbClr val="FF0000"/>
                </a:solidFill>
              </a:rPr>
              <a:t> </a:t>
            </a:r>
            <a:r>
              <a:rPr lang="hr-HR" sz="2000" dirty="0"/>
              <a:t>	</a:t>
            </a:r>
            <a:r>
              <a:rPr lang="hr-HR" sz="2000" b="1" dirty="0"/>
              <a:t> 	</a:t>
            </a:r>
            <a:r>
              <a:rPr lang="hr-HR" sz="2000" dirty="0"/>
              <a:t>povećanje za 	</a:t>
            </a:r>
            <a:r>
              <a:rPr lang="hr-HR" sz="2000" b="1" dirty="0"/>
              <a:t>6,11%</a:t>
            </a:r>
          </a:p>
          <a:p>
            <a:pPr>
              <a:lnSpc>
                <a:spcPct val="150000"/>
              </a:lnSpc>
            </a:pPr>
            <a:endParaRPr lang="hr-HR" sz="1000" b="1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2000" dirty="0"/>
              <a:t> Koeficijent složenosti poslova za VSS radnike koji sudjeluju u  odgojno obrazovnom radu s učenicima: učitelj, nastavnik, stručni suradnik, odgajatelj, stručnjak edukacijsko-rehabilitacijskog profila, …. 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		</a:t>
            </a:r>
            <a:r>
              <a:rPr lang="hr-HR" sz="2000" b="1" dirty="0">
                <a:solidFill>
                  <a:srgbClr val="FF0000"/>
                </a:solidFill>
              </a:rPr>
              <a:t>1,406</a:t>
            </a:r>
          </a:p>
          <a:p>
            <a:pPr>
              <a:lnSpc>
                <a:spcPct val="150000"/>
              </a:lnSpc>
            </a:pPr>
            <a:endParaRPr lang="hr-HR" sz="10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r-HR" sz="2000" dirty="0"/>
              <a:t> Koeficijenti složenosti poslova službenika ( tajnik, voditelj računovodstva VSS )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		</a:t>
            </a:r>
            <a:r>
              <a:rPr lang="hr-HR" sz="2000" b="1" dirty="0">
                <a:solidFill>
                  <a:srgbClr val="FF0000"/>
                </a:solidFill>
              </a:rPr>
              <a:t>1,406</a:t>
            </a:r>
          </a:p>
          <a:p>
            <a:pPr lvl="3">
              <a:buFont typeface="Arial" pitchFamily="34" charset="0"/>
              <a:buChar char="•"/>
            </a:pPr>
            <a:endParaRPr lang="hr-HR" sz="1000" b="1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hr-HR" sz="2000" dirty="0"/>
              <a:t>  Ostali koeficijenti složenosti poslova:		</a:t>
            </a:r>
          </a:p>
          <a:p>
            <a:pPr>
              <a:lnSpc>
                <a:spcPct val="200000"/>
              </a:lnSpc>
            </a:pPr>
            <a:r>
              <a:rPr lang="hr-HR" sz="2000" dirty="0"/>
              <a:t>		povećanje za 	</a:t>
            </a:r>
            <a:r>
              <a:rPr lang="hr-HR" sz="2000" b="1" dirty="0">
                <a:solidFill>
                  <a:srgbClr val="FF0000"/>
                </a:solidFill>
              </a:rPr>
              <a:t>6,11%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2123728" y="128826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Veliko vijeće SHU i Središnji odbor NSZSŠH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99592" y="692696"/>
            <a:ext cx="7632848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hr-HR" sz="2000" dirty="0"/>
          </a:p>
          <a:p>
            <a:pPr>
              <a:lnSpc>
                <a:spcPct val="150000"/>
              </a:lnSpc>
            </a:pPr>
            <a:r>
              <a:rPr lang="hr-HR" sz="2000" dirty="0"/>
              <a:t>Uredba o izmjenama i dopunama Uredbe o koeficijentima složenosti poslova u javnim službama s početkom primjene od 1. rujna 2019.</a:t>
            </a:r>
          </a:p>
          <a:p>
            <a:pPr>
              <a:lnSpc>
                <a:spcPct val="150000"/>
              </a:lnSpc>
            </a:pPr>
            <a:endParaRPr lang="hr-HR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323528" y="188640"/>
            <a:ext cx="842493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/>
              <a:t>INICIJATIVE VLADE RH</a:t>
            </a:r>
          </a:p>
          <a:p>
            <a:pPr algn="ctr"/>
            <a:r>
              <a:rPr lang="hr-HR" b="1" dirty="0"/>
              <a:t>za izmjene i dopune Uredbe o koeficijentima složenosti poslova u javnima službama</a:t>
            </a:r>
          </a:p>
          <a:p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24. svibnja 2018.              Sindikat hrvatskih učitelja uz potporu NSZSŠH predao Vladi RH zahtjeve u ime tajnika i voditelja računovodstava/računovodstvenih referenata</a:t>
            </a:r>
          </a:p>
          <a:p>
            <a:pPr>
              <a:buFont typeface="Arial" pitchFamily="34" charset="0"/>
              <a:buChar char="•"/>
            </a:pPr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30. svibnja 2018.              Vlada Rh izvijestila SHU da su zahtjevi dostavljeni Ministarstvu znanosti i obrazovanja radi mjerodavnog postupanja</a:t>
            </a:r>
          </a:p>
          <a:p>
            <a:pPr>
              <a:buFont typeface="Arial" pitchFamily="34" charset="0"/>
              <a:buChar char="•"/>
            </a:pPr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1. listopada 2018.            SHU izvijestio Vladu RH da nisu dobili nikakvo očitovanje ni obavijest od Ministarstva znanosti i obrazovanja</a:t>
            </a:r>
          </a:p>
          <a:p>
            <a:pPr>
              <a:buFont typeface="Arial" pitchFamily="34" charset="0"/>
              <a:buChar char="•"/>
            </a:pPr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4. listopada 2018.            Vlada RH uputila požurnicu Ministarstvu znanosti i obrazovanja da se očituje o zahtjevu Sindikata hrvatskih učitelja</a:t>
            </a:r>
          </a:p>
          <a:p>
            <a:r>
              <a:rPr lang="hr-HR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22.11.2018.	MZO - Prijedlog Uredbe – izmjene koeficijenata za određene radnike koji sudjeluju u odgoju i obrazovanju s učenicima i  nenastavne radnike</a:t>
            </a:r>
          </a:p>
          <a:p>
            <a:pPr>
              <a:buFont typeface="Arial" pitchFamily="34" charset="0"/>
              <a:buChar char="•"/>
            </a:pPr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18.03.2019.	 MZO - Prijedlog Uredbe – izmjene koeficijenata za određene radnike koji sudjeluju u odgoju i obrazovanju  s učenicima</a:t>
            </a:r>
          </a:p>
          <a:p>
            <a:pPr>
              <a:buFont typeface="Arial" pitchFamily="34" charset="0"/>
              <a:buChar char="•"/>
            </a:pPr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18.03.2019.	MZO - Prijedlog Uredbe – izmjena koeficijenata za nenastavne radnike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864096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niOkvir 3"/>
          <p:cNvSpPr txBox="1"/>
          <p:nvPr/>
        </p:nvSpPr>
        <p:spPr>
          <a:xfrm>
            <a:off x="1043608" y="260648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Uredba o koeficijentima i izmjene od 2001. do 2012. godine – 17 izmjena</a:t>
            </a:r>
          </a:p>
          <a:p>
            <a:r>
              <a:rPr lang="hr-HR" b="1" dirty="0"/>
              <a:t>Uredba o raspodjeli sredstava za plaće u školstvu ( 3/5/7/9% ) – 3 izmjene</a:t>
            </a:r>
          </a:p>
          <a:p>
            <a:endParaRPr lang="hr-H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ihalinec\Google disk\NSZSŠH\aa Uredba o koeficijentima složenosti poslova u javnim službama NN 57 18_files\Slika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8280920" cy="6309320"/>
          </a:xfrm>
          <a:prstGeom prst="rect">
            <a:avLst/>
          </a:prstGeom>
          <a:noFill/>
        </p:spPr>
      </p:pic>
      <p:sp>
        <p:nvSpPr>
          <p:cNvPr id="4" name="TekstniOkvir 3"/>
          <p:cNvSpPr txBox="1"/>
          <p:nvPr/>
        </p:nvSpPr>
        <p:spPr>
          <a:xfrm>
            <a:off x="1043608" y="260649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Uredba o koeficijentima i izmjene od 2013. do 2018. godine – 25 izmjena</a:t>
            </a:r>
          </a:p>
          <a:p>
            <a:endParaRPr lang="hr-H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08" y="620688"/>
          <a:ext cx="9036496" cy="6142930"/>
        </p:xfrm>
        <a:graphic>
          <a:graphicData uri="http://schemas.openxmlformats.org/drawingml/2006/table">
            <a:tbl>
              <a:tblPr/>
              <a:tblGrid>
                <a:gridCol w="1377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1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9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0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17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čl.2.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. 3.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. 7.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. 8.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. 10.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1,06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diplomirani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 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mlađi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 defektolog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profesor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odgajatelj u učeničkom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voditelj praktične. nastave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soc.radnik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psiholog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defektolog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kineziterapeut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evidentičar dokumentalist u CZSS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69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tajnik ustanove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1,39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1,40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35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1,61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1,45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467544" y="260649"/>
            <a:ext cx="8280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27.04.2001. USPOREDNI PRIKAZ KOEFICIJENATA VSS </a:t>
            </a:r>
            <a:r>
              <a:rPr lang="hr-HR" sz="1400" dirty="0"/>
              <a:t>RADNA MJESTA I. VRSTE U JAVNIM SLUŽBAMA    </a:t>
            </a:r>
            <a:r>
              <a:rPr lang="hr-HR" sz="1400" b="1" dirty="0">
                <a:solidFill>
                  <a:srgbClr val="FF0000"/>
                </a:solidFill>
              </a:rPr>
              <a:t>*</a:t>
            </a:r>
            <a:endParaRPr lang="hr-H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179512" y="620688"/>
          <a:ext cx="8784975" cy="6093296"/>
        </p:xfrm>
        <a:graphic>
          <a:graphicData uri="http://schemas.openxmlformats.org/drawingml/2006/table">
            <a:tbl>
              <a:tblPr/>
              <a:tblGrid>
                <a:gridCol w="133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6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3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6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4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3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čl.2.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3.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7.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8.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10.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9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1,06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diplomirani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 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mlađi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 defektolog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profesor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odgajatelj u učeničkom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voditelj praktične. nastave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soc.radnik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psiholog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defektolog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kineziterapeut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evidentičar dokumentalist u CZSS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7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tajnik ustanove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strike="sngStrike" dirty="0"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1,39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1,40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25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voditelj računovodstva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1,27  ( + 1,6% )</a:t>
                      </a:r>
                      <a:endParaRPr lang="hr-HR" sz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1,61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1,45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827584" y="188640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18.12.2001. USPOREDNI PRIKAZ KOEFICIJENATA VSS </a:t>
            </a:r>
            <a:r>
              <a:rPr lang="hr-HR" sz="1400" dirty="0"/>
              <a:t>RADNA MJESTA I. VRSTE U JAVNIM SLUŽBAMA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07" y="548680"/>
          <a:ext cx="8964489" cy="6217920"/>
        </p:xfrm>
        <a:graphic>
          <a:graphicData uri="http://schemas.openxmlformats.org/drawingml/2006/table">
            <a:tbl>
              <a:tblPr/>
              <a:tblGrid>
                <a:gridCol w="1255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1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4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6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čl.2.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3.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7.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. 8.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10.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6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1,06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diplomirani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 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mlađi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 defektolog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profesor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odgajatelj u učeničkom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voditelj praktične. nastave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20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 soc.radnik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prof.</a:t>
                      </a: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 psiholog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ije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defektolog-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rehabilitator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i="1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dipl.</a:t>
                      </a:r>
                      <a:r>
                        <a:rPr lang="hr-HR" sz="1200" i="1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defektolog</a:t>
                      </a: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dipl. defektolog</a:t>
                      </a:r>
                      <a:r>
                        <a:rPr lang="hr-HR" sz="120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prof.</a:t>
                      </a: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kineziterapeut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strike="sngStrike">
                          <a:latin typeface="+mn-lt"/>
                          <a:ea typeface="Calibri"/>
                          <a:cs typeface="Times New Roman"/>
                        </a:rPr>
                        <a:t>evidentičar dokumentalist u CZSS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drugi stručni suradnik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tajnik ustanove</a:t>
                      </a: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1,39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1,40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4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1,27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1,61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1,45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755576" y="188640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23.05.2002. USPOREDNI PRIKAZ KOEFICIJENATA VSS </a:t>
            </a:r>
            <a:r>
              <a:rPr lang="hr-HR" sz="1400" dirty="0"/>
              <a:t>RADNA MJESTA I. VRSTE U JAVNIM SLUŽBAMA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10" y="476672"/>
          <a:ext cx="9071991" cy="6400800"/>
        </p:xfrm>
        <a:graphic>
          <a:graphicData uri="http://schemas.openxmlformats.org/drawingml/2006/table">
            <a:tbl>
              <a:tblPr/>
              <a:tblGrid>
                <a:gridCol w="1246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3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4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čl.2.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3.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7.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 err="1">
                          <a:latin typeface="+mn-lt"/>
                          <a:ea typeface="Calibri"/>
                          <a:cs typeface="Times New Roman"/>
                        </a:rPr>
                        <a:t>čl</a:t>
                      </a: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. 8.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10.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3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1,06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diplomirani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 - stručni suradnik </a:t>
                      </a:r>
                      <a:r>
                        <a:rPr lang="hr-HR" sz="12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II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mlađi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stručni suradnik I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 defektolog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profesor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odgajatelj u učeničkom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voditelj praktične. nastave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soc.radnik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prof. psihologije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defektolog-rehabilitator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-dipl. defektolog-logoped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defektolog – 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prof.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kineziterapeut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drugi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74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tajnik ustanove</a:t>
                      </a: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strike="sngStrike" dirty="0">
                          <a:latin typeface="+mn-lt"/>
                          <a:ea typeface="Calibri"/>
                          <a:cs typeface="Times New Roman"/>
                        </a:rPr>
                        <a:t>1,39 </a:t>
                      </a:r>
                      <a:r>
                        <a:rPr lang="hr-HR" sz="12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1,49 ( +7,2%)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strike="sngStrike" dirty="0">
                          <a:latin typeface="+mn-lt"/>
                          <a:ea typeface="Calibri"/>
                          <a:cs typeface="Times New Roman"/>
                        </a:rPr>
                        <a:t>1,40 </a:t>
                      </a:r>
                      <a:r>
                        <a:rPr lang="hr-HR" sz="12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1,45  ( + 3,6% )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74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1,27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strike="sngStrike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strike="sngStrike" dirty="0">
                          <a:latin typeface="+mn-lt"/>
                          <a:ea typeface="Calibri"/>
                          <a:cs typeface="Times New Roman"/>
                        </a:rPr>
                        <a:t>1,61 </a:t>
                      </a:r>
                      <a:r>
                        <a:rPr lang="hr-HR" sz="12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1,71  ( + 6,2%)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strike="sngStrike" dirty="0">
                          <a:latin typeface="+mn-lt"/>
                          <a:ea typeface="Calibri"/>
                          <a:cs typeface="Times New Roman"/>
                        </a:rPr>
                        <a:t>1,45 </a:t>
                      </a:r>
                      <a:r>
                        <a:rPr lang="hr-HR" sz="1200" b="1" i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1,65  ( + 13,8% )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zdravstveni djelatnik u bolnici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i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1,71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683568" y="116632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24.12.2002. USPOREDNI PRIKAZ KOEFICIJENATA VSS </a:t>
            </a:r>
            <a:r>
              <a:rPr lang="hr-HR" sz="1400" dirty="0"/>
              <a:t>RADNA MJESTA I. VRSTE U JAVNIM SLUŽBAMA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72010" y="476672"/>
          <a:ext cx="8964486" cy="6400800"/>
        </p:xfrm>
        <a:graphic>
          <a:graphicData uri="http://schemas.openxmlformats.org/drawingml/2006/table">
            <a:tbl>
              <a:tblPr/>
              <a:tblGrid>
                <a:gridCol w="1231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4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8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8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Javne službe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čl.2.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Zdravstvo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3.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Znanost i visoko obrazovanje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7.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Osnovno i srednje školstvo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8.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Socijalna skrb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9.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Kultura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čl. 10.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-samostalni upravni referent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ostala radna mjesta I. vrste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1,06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stažist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1,15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diplomirani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 - stručni suradnik </a:t>
                      </a:r>
                      <a:r>
                        <a:rPr lang="hr-HR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II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mlađi asistent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stručni suradnik I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učitelj defektolog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profesor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odgajatelj u učeničkom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voditelj praktične. nastave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Uredba od 23.12.2002.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3,5,7,9% uvećanje koeficijenata za 1,10,20,30 god. staža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1,25/</a:t>
                      </a:r>
                      <a:r>
                        <a:rPr lang="hr-HR" sz="12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1,29/1,31/1,34/1,36</a:t>
                      </a:r>
                      <a:endParaRPr lang="hr-HR" sz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soc.radnik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diplomirani pravnik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prof. psihologije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defektolog-rehabilitator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-dipl. defektolog-logoped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dipl. defektolog – socijalni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prof. pedagog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profesor nastavnik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učitelj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radni 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odgajatelj u domu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kineziterapeut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drugi stručni suradnik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kustos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arhivist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konzervator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restaurator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hr-HR" sz="1200" dirty="0" err="1">
                          <a:latin typeface="+mn-lt"/>
                          <a:ea typeface="Calibri"/>
                          <a:cs typeface="Times New Roman"/>
                        </a:rPr>
                        <a:t>dipl</a:t>
                      </a: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. knjižničar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stručni suradnik u ustanovi kulture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tajnik ustanove</a:t>
                      </a: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endParaRPr lang="hr-HR" sz="12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nezdravstveni djelatnik koji sudjeluje u dijagnostici i liječenju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1,49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asistent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1,45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član baletnog ansambla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pjevač opernog zbora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voditelj pozornice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šaptač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1,25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- voditelj računovodstva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+mn-lt"/>
                          <a:ea typeface="Calibri"/>
                          <a:cs typeface="Times New Roman"/>
                        </a:rPr>
                        <a:t>1,27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+mn-lt"/>
                          <a:ea typeface="Calibri"/>
                          <a:cs typeface="Times New Roman"/>
                        </a:rPr>
                        <a:t>- zdravstveni djelatnik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1,71</a:t>
                      </a: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+mn-lt"/>
                          <a:ea typeface="Calibri"/>
                          <a:cs typeface="Times New Roman"/>
                        </a:rPr>
                        <a:t>VIŠI: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predavač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asistent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lektor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korepetitor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+mn-lt"/>
                          <a:ea typeface="Calibri"/>
                          <a:cs typeface="Times New Roman"/>
                        </a:rPr>
                        <a:t>- knjižničar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1,65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zdravstveni djelatnik u bolnici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1,71</a:t>
                      </a: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467544" y="44624"/>
            <a:ext cx="8064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1.01.2003. USPOREDNI PRIKAZ KOEFICIJENATA VSS </a:t>
            </a:r>
            <a:r>
              <a:rPr lang="hr-HR" sz="1400" dirty="0"/>
              <a:t>RADNA MJESTA I. VRSTE U JAVNIM SLUŽBAMA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3124</Words>
  <Application>Microsoft Office PowerPoint</Application>
  <PresentationFormat>Prikaz na zaslonu (4:3)</PresentationFormat>
  <Paragraphs>1533</Paragraphs>
  <Slides>22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tema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Mihalinec</dc:creator>
  <cp:lastModifiedBy>Đurđica Krtanjek</cp:lastModifiedBy>
  <cp:revision>130</cp:revision>
  <dcterms:created xsi:type="dcterms:W3CDTF">2019-03-11T19:04:41Z</dcterms:created>
  <dcterms:modified xsi:type="dcterms:W3CDTF">2019-10-16T14:13:18Z</dcterms:modified>
</cp:coreProperties>
</file>